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1" r:id="rId6"/>
    <p:sldId id="279" r:id="rId7"/>
    <p:sldId id="265" r:id="rId8"/>
    <p:sldId id="280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7" r:id="rId17"/>
    <p:sldId id="274" r:id="rId18"/>
    <p:sldId id="275" r:id="rId19"/>
    <p:sldId id="276" r:id="rId20"/>
    <p:sldId id="281" r:id="rId21"/>
    <p:sldId id="282" r:id="rId22"/>
    <p:sldId id="283" r:id="rId23"/>
    <p:sldId id="260" r:id="rId24"/>
    <p:sldId id="284" r:id="rId25"/>
    <p:sldId id="285" r:id="rId26"/>
    <p:sldId id="286" r:id="rId27"/>
    <p:sldId id="288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8D1BB-F7BC-41AF-A154-D1D2DA81E431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ED62C-2C0C-4ABE-8B3E-CAADE0860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1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AA053-4F98-410A-979C-88852D1386C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0AA16-CE9D-4170-A68F-98592C41D5C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696913"/>
            <a:ext cx="4545012" cy="3409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925" y="4339525"/>
            <a:ext cx="5076821" cy="4107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A4E31-BE67-4ADD-90F4-B477BEA2B01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F5DB8-D57B-4110-BC86-35F55C30E2A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05E2D-56E4-49B9-A9C8-F81FD1523BC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C4A4-302C-4DF1-978F-4D5077FFE97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8A98-548D-439A-906F-31A867E8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C4A4-302C-4DF1-978F-4D5077FFE97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8A98-548D-439A-906F-31A867E8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C4A4-302C-4DF1-978F-4D5077FFE97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8A98-548D-439A-906F-31A867E8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9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FE8A32-50C5-4D0E-8A3F-E34D5D652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56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C4A4-302C-4DF1-978F-4D5077FFE97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8A98-548D-439A-906F-31A867E8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C4A4-302C-4DF1-978F-4D5077FFE97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8A98-548D-439A-906F-31A867E8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C4A4-302C-4DF1-978F-4D5077FFE97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8A98-548D-439A-906F-31A867E8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9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C4A4-302C-4DF1-978F-4D5077FFE97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8A98-548D-439A-906F-31A867E8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2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C4A4-302C-4DF1-978F-4D5077FFE97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8A98-548D-439A-906F-31A867E8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4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C4A4-302C-4DF1-978F-4D5077FFE97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8A98-548D-439A-906F-31A867E8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1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C4A4-302C-4DF1-978F-4D5077FFE97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8A98-548D-439A-906F-31A867E8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5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C4A4-302C-4DF1-978F-4D5077FFE97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8A98-548D-439A-906F-31A867E8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5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2C4A4-302C-4DF1-978F-4D5077FFE97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8A98-548D-439A-906F-31A867E80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7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0UQDLFM5B-s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7748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1D7A10"/>
                </a:solidFill>
              </a:rPr>
              <a:t>Modern World History</a:t>
            </a:r>
            <a:br>
              <a:rPr lang="en-US" sz="5400" b="1" dirty="0" smtClean="0">
                <a:solidFill>
                  <a:srgbClr val="1D7A10"/>
                </a:solidFill>
              </a:rPr>
            </a:br>
            <a:r>
              <a:rPr lang="en-US" sz="5400" b="1" dirty="0" smtClean="0">
                <a:solidFill>
                  <a:srgbClr val="1D7A10"/>
                </a:solidFill>
              </a:rPr>
              <a:t>Islam</a:t>
            </a:r>
            <a:endParaRPr lang="en-US" sz="5400" b="1" dirty="0">
              <a:solidFill>
                <a:srgbClr val="1D7A1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4"/>
          <a:stretch/>
        </p:blipFill>
        <p:spPr>
          <a:xfrm>
            <a:off x="1295400" y="2209800"/>
            <a:ext cx="6781800" cy="43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2514600" y="685800"/>
            <a:ext cx="5334000" cy="525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The</a:t>
            </a:r>
          </a:p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Five Pillars</a:t>
            </a:r>
          </a:p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of</a:t>
            </a:r>
          </a:p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3378596" algn="ctr" rotWithShape="0">
                    <a:srgbClr val="009900"/>
                  </a:outerShdw>
                </a:effectLst>
                <a:latin typeface="Calligrapher"/>
              </a:rPr>
              <a:t>Islam</a:t>
            </a:r>
          </a:p>
        </p:txBody>
      </p:sp>
    </p:spTree>
    <p:extLst>
      <p:ext uri="{BB962C8B-B14F-4D97-AF65-F5344CB8AC3E}">
        <p14:creationId xmlns:p14="http://schemas.microsoft.com/office/powerpoint/2010/main" val="40899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lu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5287"/>
            <a:ext cx="5143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162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6600"/>
                </a:solidFill>
                <a:latin typeface="Calligrapher"/>
              </a:rPr>
              <a:t>1.  The </a:t>
            </a:r>
            <a:r>
              <a:rPr lang="en-US" altLang="en-US" sz="4800" b="1" i="1" dirty="0" err="1">
                <a:solidFill>
                  <a:srgbClr val="006600"/>
                </a:solidFill>
                <a:latin typeface="Calligrapher"/>
              </a:rPr>
              <a:t>Shahada</a:t>
            </a:r>
            <a:endParaRPr lang="en-US" altLang="en-US" sz="4800" b="1" i="1" dirty="0">
              <a:solidFill>
                <a:srgbClr val="006600"/>
              </a:solidFill>
              <a:latin typeface="Calligrapher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39755" y="3294309"/>
            <a:ext cx="2746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99"/>
                </a:solidFill>
                <a:latin typeface="Calligrapher"/>
              </a:rPr>
              <a:t>1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057400" y="1371600"/>
            <a:ext cx="57150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200" b="1" dirty="0"/>
              <a:t> </a:t>
            </a:r>
            <a:r>
              <a:rPr lang="en-US" altLang="en-US" sz="3000" b="1" dirty="0">
                <a:latin typeface="Comic Sans MS" pitchFamily="66" charset="0"/>
              </a:rPr>
              <a:t>The testimony.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000" b="1" dirty="0">
                <a:latin typeface="Comic Sans MS" pitchFamily="66" charset="0"/>
              </a:rPr>
              <a:t> The declaration of faith:</a:t>
            </a:r>
            <a:endParaRPr lang="en-US" alt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667000" y="2667000"/>
            <a:ext cx="506095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  <a:t>There is no god worthy of </a:t>
            </a:r>
            <a:br>
              <a:rPr lang="en-US" altLang="en-US" sz="32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</a:br>
            <a:r>
              <a:rPr lang="en-US" altLang="en-US" sz="32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  <a:t>worship except God, and</a:t>
            </a:r>
            <a:br>
              <a:rPr lang="en-US" altLang="en-US" sz="32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</a:br>
            <a:r>
              <a:rPr lang="en-US" altLang="en-US" sz="32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  <a:t>Muhammad is His</a:t>
            </a:r>
            <a:br>
              <a:rPr lang="en-US" altLang="en-US" sz="32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</a:br>
            <a:r>
              <a:rPr lang="en-US" altLang="en-US" sz="32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ligrapher" pitchFamily="2" charset="0"/>
              </a:rPr>
              <a:t>Messenger [or Prophet].</a:t>
            </a:r>
          </a:p>
        </p:txBody>
      </p:sp>
      <p:pic>
        <p:nvPicPr>
          <p:cNvPr id="41991" name="Picture 7" descr="Qur'an 48:29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6800"/>
            <a:ext cx="3810000" cy="1611313"/>
          </a:xfrm>
          <a:prstGeom prst="rect">
            <a:avLst/>
          </a:prstGeom>
          <a:noFill/>
          <a:ln w="9525">
            <a:solidFill>
              <a:srgbClr val="0058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92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lu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5412"/>
            <a:ext cx="5143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659202" y="300507"/>
            <a:ext cx="57912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6600"/>
                </a:solidFill>
                <a:latin typeface="Calligrapher"/>
              </a:rPr>
              <a:t>2.  The </a:t>
            </a:r>
            <a:r>
              <a:rPr lang="en-US" altLang="en-US" sz="4800" b="1" i="1" dirty="0" err="1">
                <a:solidFill>
                  <a:srgbClr val="006600"/>
                </a:solidFill>
                <a:latin typeface="Calligrapher"/>
              </a:rPr>
              <a:t>Salat</a:t>
            </a:r>
            <a:endParaRPr lang="en-US" altLang="en-US" sz="4800" b="1" i="1" dirty="0">
              <a:solidFill>
                <a:srgbClr val="006600"/>
              </a:solidFill>
              <a:latin typeface="Calligrapher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53243" y="3105899"/>
            <a:ext cx="3222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99"/>
                </a:solidFill>
                <a:latin typeface="Calligrapher"/>
              </a:rPr>
              <a:t>2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143000" y="1219200"/>
            <a:ext cx="73914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200" b="1" dirty="0"/>
              <a:t> </a:t>
            </a:r>
            <a:r>
              <a:rPr lang="en-US" altLang="en-US" sz="3000" b="1" dirty="0">
                <a:latin typeface="Comic Sans MS" pitchFamily="66" charset="0"/>
              </a:rPr>
              <a:t>The mandatory prayers</a:t>
            </a:r>
            <a:br>
              <a:rPr lang="en-US" altLang="en-US" sz="3000" b="1" dirty="0">
                <a:latin typeface="Comic Sans MS" pitchFamily="66" charset="0"/>
              </a:rPr>
            </a:br>
            <a:r>
              <a:rPr lang="en-US" altLang="en-US" sz="3000" b="1" dirty="0">
                <a:latin typeface="Comic Sans MS" pitchFamily="66" charset="0"/>
              </a:rPr>
              <a:t>   performed 5 times a day:</a:t>
            </a:r>
            <a:br>
              <a:rPr lang="en-US" altLang="en-US" sz="3000" b="1" dirty="0">
                <a:latin typeface="Comic Sans MS" pitchFamily="66" charset="0"/>
              </a:rPr>
            </a:br>
            <a:r>
              <a:rPr lang="en-US" altLang="en-US" sz="3000" b="1" dirty="0">
                <a:latin typeface="Comic Sans MS" pitchFamily="66" charset="0"/>
              </a:rPr>
              <a:t>       </a:t>
            </a:r>
            <a:r>
              <a:rPr lang="en-US" altLang="en-US" sz="3000" b="1" dirty="0">
                <a:solidFill>
                  <a:srgbClr val="FFFF00"/>
                </a:solidFill>
                <a:latin typeface="Comic Sans MS" pitchFamily="66" charset="0"/>
              </a:rPr>
              <a:t>*</a:t>
            </a:r>
            <a:r>
              <a:rPr lang="en-US" altLang="en-US" sz="3000" b="1" dirty="0">
                <a:latin typeface="Comic Sans MS" pitchFamily="66" charset="0"/>
              </a:rPr>
              <a:t> dawn</a:t>
            </a:r>
            <a:br>
              <a:rPr lang="en-US" altLang="en-US" sz="3000" b="1" dirty="0">
                <a:latin typeface="Comic Sans MS" pitchFamily="66" charset="0"/>
              </a:rPr>
            </a:br>
            <a:r>
              <a:rPr lang="en-US" altLang="en-US" sz="3000" b="1" dirty="0">
                <a:latin typeface="Comic Sans MS" pitchFamily="66" charset="0"/>
              </a:rPr>
              <a:t>       </a:t>
            </a:r>
            <a:r>
              <a:rPr lang="en-US" altLang="en-US" sz="3000" b="1" dirty="0">
                <a:solidFill>
                  <a:srgbClr val="FFFF00"/>
                </a:solidFill>
                <a:latin typeface="Comic Sans MS" pitchFamily="66" charset="0"/>
              </a:rPr>
              <a:t>*</a:t>
            </a:r>
            <a:r>
              <a:rPr lang="en-US" altLang="en-US" sz="3000" b="1" dirty="0">
                <a:latin typeface="Comic Sans MS" pitchFamily="66" charset="0"/>
              </a:rPr>
              <a:t> noon</a:t>
            </a:r>
            <a:br>
              <a:rPr lang="en-US" altLang="en-US" sz="3000" b="1" dirty="0">
                <a:latin typeface="Comic Sans MS" pitchFamily="66" charset="0"/>
              </a:rPr>
            </a:br>
            <a:r>
              <a:rPr lang="en-US" altLang="en-US" sz="3000" b="1" dirty="0">
                <a:latin typeface="Comic Sans MS" pitchFamily="66" charset="0"/>
              </a:rPr>
              <a:t>       </a:t>
            </a:r>
            <a:r>
              <a:rPr lang="en-US" altLang="en-US" sz="3000" b="1" dirty="0">
                <a:solidFill>
                  <a:srgbClr val="FFFF00"/>
                </a:solidFill>
                <a:latin typeface="Comic Sans MS" pitchFamily="66" charset="0"/>
              </a:rPr>
              <a:t>*</a:t>
            </a:r>
            <a:r>
              <a:rPr lang="en-US" altLang="en-US" sz="3000" b="1" dirty="0">
                <a:latin typeface="Comic Sans MS" pitchFamily="66" charset="0"/>
              </a:rPr>
              <a:t> late afternoon</a:t>
            </a:r>
            <a:br>
              <a:rPr lang="en-US" altLang="en-US" sz="3000" b="1" dirty="0">
                <a:latin typeface="Comic Sans MS" pitchFamily="66" charset="0"/>
              </a:rPr>
            </a:br>
            <a:r>
              <a:rPr lang="en-US" altLang="en-US" sz="3000" b="1" dirty="0">
                <a:latin typeface="Comic Sans MS" pitchFamily="66" charset="0"/>
              </a:rPr>
              <a:t>      </a:t>
            </a:r>
            <a:r>
              <a:rPr lang="en-US" altLang="en-US" sz="3000" b="1" dirty="0">
                <a:solidFill>
                  <a:srgbClr val="FFFF00"/>
                </a:solidFill>
                <a:latin typeface="Comic Sans MS" pitchFamily="66" charset="0"/>
              </a:rPr>
              <a:t> * </a:t>
            </a:r>
            <a:r>
              <a:rPr lang="en-US" altLang="en-US" sz="3000" b="1" dirty="0">
                <a:latin typeface="Comic Sans MS" pitchFamily="66" charset="0"/>
              </a:rPr>
              <a:t>sunset</a:t>
            </a:r>
            <a:br>
              <a:rPr lang="en-US" altLang="en-US" sz="3000" b="1" dirty="0">
                <a:latin typeface="Comic Sans MS" pitchFamily="66" charset="0"/>
              </a:rPr>
            </a:br>
            <a:r>
              <a:rPr lang="en-US" altLang="en-US" sz="3000" b="1" dirty="0">
                <a:latin typeface="Comic Sans MS" pitchFamily="66" charset="0"/>
              </a:rPr>
              <a:t>      </a:t>
            </a:r>
            <a:r>
              <a:rPr lang="en-US" altLang="en-US" sz="3000" b="1" dirty="0">
                <a:solidFill>
                  <a:srgbClr val="FFFF00"/>
                </a:solidFill>
                <a:latin typeface="Comic Sans MS" pitchFamily="66" charset="0"/>
              </a:rPr>
              <a:t> * </a:t>
            </a:r>
            <a:r>
              <a:rPr lang="en-US" altLang="en-US" sz="3000" b="1" dirty="0">
                <a:latin typeface="Comic Sans MS" pitchFamily="66" charset="0"/>
              </a:rPr>
              <a:t>before going to bed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000" b="1" dirty="0">
                <a:latin typeface="Comic Sans MS" pitchFamily="66" charset="0"/>
              </a:rPr>
              <a:t> Wash before praying.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000" b="1" dirty="0">
                <a:latin typeface="Comic Sans MS" pitchFamily="66" charset="0"/>
              </a:rPr>
              <a:t> Face Mecca and use a prayer rug</a:t>
            </a:r>
            <a:r>
              <a:rPr lang="en-US" altLang="en-US" sz="3000" b="1" dirty="0" smtClean="0"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000" b="1" dirty="0" smtClean="0">
                <a:latin typeface="Comic Sans MS" pitchFamily="66" charset="0"/>
              </a:rPr>
              <a:t> Pray </a:t>
            </a:r>
            <a:r>
              <a:rPr lang="en-US" altLang="en-US" sz="3000" b="1" dirty="0">
                <a:latin typeface="Comic Sans MS" pitchFamily="66" charset="0"/>
              </a:rPr>
              <a:t>in the </a:t>
            </a:r>
            <a:r>
              <a:rPr lang="en-US" altLang="en-US" sz="3000" b="1" dirty="0">
                <a:solidFill>
                  <a:srgbClr val="CC3300"/>
                </a:solidFill>
                <a:latin typeface="Comic Sans MS" pitchFamily="66" charset="0"/>
              </a:rPr>
              <a:t>mosque</a:t>
            </a:r>
            <a:r>
              <a:rPr lang="en-US" altLang="en-US" sz="3000" b="1" dirty="0">
                <a:latin typeface="Comic Sans MS" pitchFamily="66" charset="0"/>
              </a:rPr>
              <a:t> on Friday.</a:t>
            </a:r>
            <a:endParaRPr lang="en-US" altLang="en-US" sz="30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endParaRPr lang="en-US" alt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7" descr="Muslims in Mosque praying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1499"/>
            <a:ext cx="2756027" cy="1828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lu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0625"/>
            <a:ext cx="5143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57150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6600"/>
                </a:solidFill>
                <a:latin typeface="Calligrapher"/>
              </a:rPr>
              <a:t>3.  The </a:t>
            </a:r>
            <a:r>
              <a:rPr lang="en-US" altLang="en-US" sz="4800" b="1" i="1">
                <a:solidFill>
                  <a:srgbClr val="006600"/>
                </a:solidFill>
                <a:latin typeface="Calligrapher"/>
              </a:rPr>
              <a:t>Zakat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10943" y="2994819"/>
            <a:ext cx="29368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99"/>
                </a:solidFill>
                <a:latin typeface="Calligrapher"/>
              </a:rPr>
              <a:t>3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524000" y="990600"/>
            <a:ext cx="6553200" cy="40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200" b="1" dirty="0"/>
              <a:t> </a:t>
            </a:r>
            <a:r>
              <a:rPr lang="en-US" altLang="en-US" sz="3000" b="1" dirty="0">
                <a:latin typeface="Comic Sans MS" pitchFamily="66" charset="0"/>
              </a:rPr>
              <a:t>Almsgiving (charitable </a:t>
            </a:r>
            <a:br>
              <a:rPr lang="en-US" altLang="en-US" sz="3000" b="1" dirty="0">
                <a:latin typeface="Comic Sans MS" pitchFamily="66" charset="0"/>
              </a:rPr>
            </a:br>
            <a:r>
              <a:rPr lang="en-US" altLang="en-US" sz="3000" b="1" dirty="0">
                <a:latin typeface="Comic Sans MS" pitchFamily="66" charset="0"/>
              </a:rPr>
              <a:t>   donations).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000" b="1" dirty="0">
                <a:latin typeface="Comic Sans MS" pitchFamily="66" charset="0"/>
              </a:rPr>
              <a:t> Muslims believe that all things</a:t>
            </a:r>
            <a:br>
              <a:rPr lang="en-US" altLang="en-US" sz="3000" b="1" dirty="0">
                <a:latin typeface="Comic Sans MS" pitchFamily="66" charset="0"/>
              </a:rPr>
            </a:br>
            <a:r>
              <a:rPr lang="en-US" altLang="en-US" sz="3000" b="1" dirty="0">
                <a:latin typeface="Comic Sans MS" pitchFamily="66" charset="0"/>
              </a:rPr>
              <a:t>   belong to God.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000" b="1" i="1" dirty="0">
                <a:latin typeface="Comic Sans MS" pitchFamily="66" charset="0"/>
              </a:rPr>
              <a:t> Zakat </a:t>
            </a:r>
            <a:r>
              <a:rPr lang="en-US" altLang="en-US" sz="3000" b="1" dirty="0">
                <a:latin typeface="Comic Sans MS" pitchFamily="66" charset="0"/>
              </a:rPr>
              <a:t>means both “purification”</a:t>
            </a:r>
            <a:br>
              <a:rPr lang="en-US" altLang="en-US" sz="3000" b="1" dirty="0">
                <a:latin typeface="Comic Sans MS" pitchFamily="66" charset="0"/>
              </a:rPr>
            </a:br>
            <a:r>
              <a:rPr lang="en-US" altLang="en-US" sz="3000" b="1" dirty="0">
                <a:latin typeface="Comic Sans MS" pitchFamily="66" charset="0"/>
              </a:rPr>
              <a:t>   and “growth.”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000" b="1" dirty="0">
                <a:latin typeface="Comic Sans MS" pitchFamily="66" charset="0"/>
              </a:rPr>
              <a:t> About 2.5% of your income.</a:t>
            </a:r>
            <a:endParaRPr lang="en-US" alt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26" name="Picture 6" descr="Arab paper money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14"/>
          <a:stretch>
            <a:fillRect/>
          </a:stretch>
        </p:blipFill>
        <p:spPr bwMode="auto">
          <a:xfrm>
            <a:off x="2587625" y="5181600"/>
            <a:ext cx="2692400" cy="1384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UAE dinar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5257800"/>
            <a:ext cx="1146175" cy="1181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lu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4437"/>
            <a:ext cx="5143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71550" y="152400"/>
            <a:ext cx="710565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6600"/>
                </a:solidFill>
                <a:latin typeface="Calligrapher"/>
              </a:rPr>
              <a:t>4.  The </a:t>
            </a:r>
            <a:r>
              <a:rPr lang="en-US" altLang="en-US" sz="4800" b="1" i="1" dirty="0" err="1">
                <a:solidFill>
                  <a:srgbClr val="006600"/>
                </a:solidFill>
                <a:latin typeface="Calligrapher"/>
              </a:rPr>
              <a:t>Sawm</a:t>
            </a:r>
            <a:endParaRPr lang="en-US" altLang="en-US" sz="4800" b="1" i="1" dirty="0">
              <a:solidFill>
                <a:srgbClr val="006600"/>
              </a:solidFill>
              <a:latin typeface="Calligrapher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2804319"/>
            <a:ext cx="34448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99"/>
                </a:solidFill>
                <a:latin typeface="Calligrapher"/>
              </a:rPr>
              <a:t>4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600200" y="1143000"/>
            <a:ext cx="6553200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200" b="1" dirty="0"/>
              <a:t> </a:t>
            </a:r>
            <a:r>
              <a:rPr lang="en-US" altLang="en-US" sz="3000" b="1" dirty="0">
                <a:latin typeface="Comic Sans MS" pitchFamily="66" charset="0"/>
              </a:rPr>
              <a:t>Fasting during the holy month</a:t>
            </a:r>
            <a:br>
              <a:rPr lang="en-US" altLang="en-US" sz="3000" b="1" dirty="0">
                <a:latin typeface="Comic Sans MS" pitchFamily="66" charset="0"/>
              </a:rPr>
            </a:br>
            <a:r>
              <a:rPr lang="en-US" altLang="en-US" sz="3000" b="1" dirty="0">
                <a:latin typeface="Comic Sans MS" pitchFamily="66" charset="0"/>
              </a:rPr>
              <a:t>   of </a:t>
            </a:r>
            <a:r>
              <a:rPr lang="en-US" altLang="en-US" sz="3000" b="1" i="1" dirty="0">
                <a:solidFill>
                  <a:srgbClr val="CC3300"/>
                </a:solidFill>
                <a:latin typeface="Comic Sans MS" pitchFamily="66" charset="0"/>
              </a:rPr>
              <a:t>Ramadan</a:t>
            </a:r>
            <a:r>
              <a:rPr lang="en-US" altLang="en-US" sz="3000" b="1" dirty="0"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000" b="1" dirty="0">
                <a:latin typeface="Comic Sans MS" pitchFamily="66" charset="0"/>
              </a:rPr>
              <a:t> Considered a method of self-</a:t>
            </a:r>
            <a:br>
              <a:rPr lang="en-US" altLang="en-US" sz="3000" b="1" dirty="0">
                <a:latin typeface="Comic Sans MS" pitchFamily="66" charset="0"/>
              </a:rPr>
            </a:br>
            <a:r>
              <a:rPr lang="en-US" altLang="en-US" sz="3000" b="1" dirty="0">
                <a:latin typeface="Comic Sans MS" pitchFamily="66" charset="0"/>
              </a:rPr>
              <a:t>   purification.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000" b="1" dirty="0">
                <a:latin typeface="Comic Sans MS" pitchFamily="66" charset="0"/>
              </a:rPr>
              <a:t> No eating or drinking from </a:t>
            </a:r>
            <a:br>
              <a:rPr lang="en-US" altLang="en-US" sz="3000" b="1" dirty="0">
                <a:latin typeface="Comic Sans MS" pitchFamily="66" charset="0"/>
              </a:rPr>
            </a:br>
            <a:r>
              <a:rPr lang="en-US" altLang="en-US" sz="3000" b="1" dirty="0">
                <a:latin typeface="Comic Sans MS" pitchFamily="66" charset="0"/>
              </a:rPr>
              <a:t>   sunrise to sunset during </a:t>
            </a:r>
            <a:br>
              <a:rPr lang="en-US" altLang="en-US" sz="3000" b="1" dirty="0">
                <a:latin typeface="Comic Sans MS" pitchFamily="66" charset="0"/>
              </a:rPr>
            </a:br>
            <a:r>
              <a:rPr lang="en-US" altLang="en-US" sz="3000" b="1" dirty="0">
                <a:latin typeface="Comic Sans MS" pitchFamily="66" charset="0"/>
              </a:rPr>
              <a:t>   </a:t>
            </a:r>
            <a:r>
              <a:rPr lang="en-US" altLang="en-US" sz="3000" b="1" i="1" dirty="0">
                <a:latin typeface="Comic Sans MS" pitchFamily="66" charset="0"/>
              </a:rPr>
              <a:t>Ramadan.</a:t>
            </a:r>
            <a:endParaRPr lang="en-US" alt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1750" name="Picture 6" descr="Muslim Woman Preparing Foods at Home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>
            <a:fillRect/>
          </a:stretch>
        </p:blipFill>
        <p:spPr bwMode="auto">
          <a:xfrm>
            <a:off x="4618038" y="4724400"/>
            <a:ext cx="2925762" cy="1828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lu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143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98573" y="228600"/>
            <a:ext cx="6878627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6600"/>
                </a:solidFill>
                <a:latin typeface="Calligrapher"/>
              </a:rPr>
              <a:t>5.  The </a:t>
            </a:r>
            <a:r>
              <a:rPr lang="en-US" altLang="en-US" sz="4800" b="1" i="1" dirty="0">
                <a:solidFill>
                  <a:srgbClr val="006600"/>
                </a:solidFill>
                <a:latin typeface="Calligrapher"/>
              </a:rPr>
              <a:t>Hajj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90951" y="3019425"/>
            <a:ext cx="3127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FF99"/>
                </a:solidFill>
                <a:latin typeface="Calligrapher"/>
              </a:rPr>
              <a:t>5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295400" y="1219200"/>
            <a:ext cx="7543800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200" b="1" dirty="0"/>
              <a:t> </a:t>
            </a:r>
            <a:r>
              <a:rPr lang="en-US" altLang="en-US" sz="3000" b="1" dirty="0">
                <a:latin typeface="Comic Sans MS" pitchFamily="66" charset="0"/>
              </a:rPr>
              <a:t>The pilgrimage to Mecca.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000" b="1" dirty="0">
                <a:latin typeface="Comic Sans MS" pitchFamily="66" charset="0"/>
              </a:rPr>
              <a:t> Must be done at least once in a</a:t>
            </a:r>
            <a:br>
              <a:rPr lang="en-US" altLang="en-US" sz="3000" b="1" dirty="0">
                <a:latin typeface="Comic Sans MS" pitchFamily="66" charset="0"/>
              </a:rPr>
            </a:br>
            <a:r>
              <a:rPr lang="en-US" altLang="en-US" sz="3000" b="1" dirty="0">
                <a:latin typeface="Comic Sans MS" pitchFamily="66" charset="0"/>
              </a:rPr>
              <a:t>   Muslim’s lifetime.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000" b="1" dirty="0">
                <a:latin typeface="Comic Sans MS" pitchFamily="66" charset="0"/>
              </a:rPr>
              <a:t> 2-3 million Muslims make the </a:t>
            </a:r>
            <a:br>
              <a:rPr lang="en-US" altLang="en-US" sz="3000" b="1" dirty="0">
                <a:latin typeface="Comic Sans MS" pitchFamily="66" charset="0"/>
              </a:rPr>
            </a:br>
            <a:r>
              <a:rPr lang="en-US" altLang="en-US" sz="3000" b="1" dirty="0">
                <a:latin typeface="Comic Sans MS" pitchFamily="66" charset="0"/>
              </a:rPr>
              <a:t>   </a:t>
            </a:r>
            <a:r>
              <a:rPr lang="en-US" altLang="en-US" sz="3000" b="1" dirty="0" smtClean="0">
                <a:latin typeface="Comic Sans MS" pitchFamily="66" charset="0"/>
              </a:rPr>
              <a:t>pilgrimage</a:t>
            </a:r>
            <a:r>
              <a:rPr lang="en-US" altLang="en-US" sz="3000" b="1" dirty="0">
                <a:latin typeface="Comic Sans MS" pitchFamily="66" charset="0"/>
              </a:rPr>
              <a:t> </a:t>
            </a:r>
            <a:r>
              <a:rPr lang="en-US" altLang="en-US" sz="3000" b="1" dirty="0" smtClean="0">
                <a:latin typeface="Comic Sans MS" pitchFamily="66" charset="0"/>
              </a:rPr>
              <a:t>every year.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endParaRPr lang="en-US" alt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2778" name="Picture 10" descr="Kaabah-2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4" y="4169596"/>
            <a:ext cx="3414511" cy="25351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ajj-pilgrims-1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73" y="4197500"/>
            <a:ext cx="4201431" cy="252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1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1D7A10"/>
                </a:solidFill>
                <a:latin typeface="Calligrapher"/>
              </a:rPr>
              <a:t>Islam – A Way of Life</a:t>
            </a:r>
            <a:endParaRPr lang="en-US" sz="4800" b="1" dirty="0">
              <a:solidFill>
                <a:srgbClr val="1D7A10"/>
              </a:solidFill>
              <a:latin typeface="Calligraph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priests, Muslims pray directly to Allah</a:t>
            </a:r>
          </a:p>
          <a:p>
            <a:r>
              <a:rPr lang="en-US" dirty="0" smtClean="0"/>
              <a:t>Muslims do not separate their personal life from their religious life</a:t>
            </a:r>
          </a:p>
          <a:p>
            <a:r>
              <a:rPr lang="en-US" dirty="0" smtClean="0"/>
              <a:t>Following the 5 Pillars of Islam ensures they live their religion</a:t>
            </a:r>
          </a:p>
          <a:p>
            <a:r>
              <a:rPr lang="en-US" dirty="0" smtClean="0"/>
              <a:t>Other Islamic laws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affect daily life </a:t>
            </a:r>
          </a:p>
          <a:p>
            <a:pPr lvl="1"/>
            <a:r>
              <a:rPr lang="en-US" sz="3200" dirty="0" smtClean="0"/>
              <a:t>Can’t eat pork</a:t>
            </a:r>
          </a:p>
          <a:p>
            <a:pPr lvl="1"/>
            <a:r>
              <a:rPr lang="en-US" sz="3200" dirty="0" smtClean="0"/>
              <a:t>Can’t drink alcohol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4572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763000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006600"/>
                </a:solidFill>
                <a:latin typeface="Calligrapher"/>
              </a:rPr>
              <a:t>Islam </a:t>
            </a:r>
            <a:r>
              <a:rPr lang="en-US" altLang="en-US" sz="4800" b="1" dirty="0" smtClean="0">
                <a:solidFill>
                  <a:srgbClr val="006600"/>
                </a:solidFill>
                <a:latin typeface="Calligrapher"/>
                <a:sym typeface="Wingdings" pitchFamily="2" charset="2"/>
              </a:rPr>
              <a:t> An </a:t>
            </a:r>
            <a:r>
              <a:rPr lang="en-US" altLang="en-US" sz="4800" b="1" dirty="0">
                <a:solidFill>
                  <a:srgbClr val="006600"/>
                </a:solidFill>
                <a:latin typeface="Calligrapher"/>
                <a:sym typeface="Wingdings" pitchFamily="2" charset="2"/>
              </a:rPr>
              <a:t>Abrahamic Religion</a:t>
            </a:r>
            <a:endParaRPr lang="en-US" altLang="en-US" sz="4800" b="1" i="1" dirty="0">
              <a:solidFill>
                <a:srgbClr val="006600"/>
              </a:solidFill>
              <a:latin typeface="Calligrapher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815340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200" b="1" dirty="0"/>
              <a:t> </a:t>
            </a:r>
            <a:r>
              <a:rPr lang="en-US" altLang="en-US" sz="2800" b="1" dirty="0">
                <a:latin typeface="Comic Sans MS" pitchFamily="66" charset="0"/>
              </a:rPr>
              <a:t>Muslims are strict monotheists.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2800" b="1" dirty="0">
                <a:latin typeface="Comic Sans MS" pitchFamily="66" charset="0"/>
              </a:rPr>
              <a:t> They believe in the </a:t>
            </a:r>
            <a:r>
              <a:rPr lang="en-US" altLang="en-US" sz="2800" b="1" dirty="0" smtClean="0">
                <a:latin typeface="Comic Sans MS" pitchFamily="66" charset="0"/>
              </a:rPr>
              <a:t>Judeo-Christian </a:t>
            </a:r>
            <a:r>
              <a:rPr lang="en-US" altLang="en-US" sz="2800" b="1" dirty="0">
                <a:latin typeface="Comic Sans MS" pitchFamily="66" charset="0"/>
              </a:rPr>
              <a:t>God, which they </a:t>
            </a:r>
            <a:r>
              <a:rPr lang="en-US" altLang="en-US" sz="2800" b="1" dirty="0" smtClean="0">
                <a:latin typeface="Comic Sans MS" pitchFamily="66" charset="0"/>
              </a:rPr>
              <a:t>call</a:t>
            </a:r>
            <a:r>
              <a:rPr lang="en-US" altLang="en-US" sz="2800" b="1" dirty="0">
                <a:latin typeface="Comic Sans MS" pitchFamily="66" charset="0"/>
              </a:rPr>
              <a:t> </a:t>
            </a:r>
            <a:r>
              <a:rPr lang="en-US" altLang="en-US" sz="2800" b="1" i="1" dirty="0" smtClean="0">
                <a:solidFill>
                  <a:srgbClr val="CC3300"/>
                </a:solidFill>
                <a:latin typeface="Comic Sans MS" pitchFamily="66" charset="0"/>
              </a:rPr>
              <a:t>Allah</a:t>
            </a:r>
            <a:r>
              <a:rPr lang="en-US" altLang="en-US" sz="2800" b="1" dirty="0"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2800" b="1" dirty="0">
                <a:latin typeface="Comic Sans MS" pitchFamily="66" charset="0"/>
              </a:rPr>
              <a:t> Muslims believe that the </a:t>
            </a:r>
            <a:r>
              <a:rPr lang="en-US" altLang="en-US" sz="2800" b="1" i="1" dirty="0" smtClean="0">
                <a:latin typeface="Comic Sans MS" pitchFamily="66" charset="0"/>
              </a:rPr>
              <a:t>Torah</a:t>
            </a:r>
            <a:r>
              <a:rPr lang="en-US" altLang="en-US" sz="2800" b="1" dirty="0">
                <a:latin typeface="Comic Sans MS" pitchFamily="66" charset="0"/>
              </a:rPr>
              <a:t> </a:t>
            </a:r>
            <a:r>
              <a:rPr lang="en-US" altLang="en-US" sz="2800" b="1" dirty="0" smtClean="0">
                <a:latin typeface="Comic Sans MS" pitchFamily="66" charset="0"/>
              </a:rPr>
              <a:t>and </a:t>
            </a:r>
            <a:r>
              <a:rPr lang="en-US" altLang="en-US" sz="2800" b="1" dirty="0">
                <a:latin typeface="Comic Sans MS" pitchFamily="66" charset="0"/>
              </a:rPr>
              <a:t>the </a:t>
            </a:r>
            <a:r>
              <a:rPr lang="en-US" altLang="en-US" sz="2800" b="1" i="1" dirty="0">
                <a:latin typeface="Comic Sans MS" pitchFamily="66" charset="0"/>
              </a:rPr>
              <a:t>Bible</a:t>
            </a:r>
            <a:r>
              <a:rPr lang="en-US" altLang="en-US" sz="2800" b="1" dirty="0">
                <a:latin typeface="Comic Sans MS" pitchFamily="66" charset="0"/>
              </a:rPr>
              <a:t>, like the </a:t>
            </a:r>
            <a:r>
              <a:rPr lang="en-US" altLang="en-US" sz="2800" b="1" i="1" dirty="0" smtClean="0">
                <a:solidFill>
                  <a:srgbClr val="CC3300"/>
                </a:solidFill>
                <a:latin typeface="Comic Sans MS" pitchFamily="66" charset="0"/>
              </a:rPr>
              <a:t>Qur’an</a:t>
            </a:r>
            <a:r>
              <a:rPr lang="en-US" altLang="en-US" sz="2800" b="1" dirty="0" smtClean="0">
                <a:latin typeface="Comic Sans MS" pitchFamily="66" charset="0"/>
              </a:rPr>
              <a:t>,</a:t>
            </a:r>
            <a:r>
              <a:rPr lang="en-US" altLang="en-US" sz="2800" b="1" dirty="0">
                <a:latin typeface="Comic Sans MS" pitchFamily="66" charset="0"/>
              </a:rPr>
              <a:t> </a:t>
            </a:r>
            <a:r>
              <a:rPr lang="en-US" altLang="en-US" sz="2800" b="1" dirty="0" smtClean="0">
                <a:latin typeface="Comic Sans MS" pitchFamily="66" charset="0"/>
              </a:rPr>
              <a:t>is </a:t>
            </a:r>
            <a:r>
              <a:rPr lang="en-US" altLang="en-US" sz="2800" b="1" dirty="0">
                <a:latin typeface="Comic Sans MS" pitchFamily="66" charset="0"/>
              </a:rPr>
              <a:t>the word of </a:t>
            </a:r>
            <a:r>
              <a:rPr lang="en-US" altLang="en-US" sz="2800" b="1" dirty="0" smtClean="0">
                <a:latin typeface="Comic Sans MS" pitchFamily="66" charset="0"/>
              </a:rPr>
              <a:t>God (they c</a:t>
            </a:r>
            <a:r>
              <a:rPr lang="en-US" altLang="en-US" sz="2800" b="1" dirty="0" smtClean="0">
                <a:latin typeface="Comic Sans MS" pitchFamily="66" charset="0"/>
              </a:rPr>
              <a:t>onsider </a:t>
            </a:r>
            <a:r>
              <a:rPr lang="en-US" altLang="en-US" sz="2800" b="1" dirty="0">
                <a:latin typeface="Comic Sans MS" pitchFamily="66" charset="0"/>
              </a:rPr>
              <a:t>Jews and Christians </a:t>
            </a:r>
            <a:r>
              <a:rPr lang="en-US" altLang="en-US" sz="2800" b="1" dirty="0" smtClean="0">
                <a:latin typeface="Comic Sans MS" pitchFamily="66" charset="0"/>
              </a:rPr>
              <a:t>to be “Peoples </a:t>
            </a:r>
            <a:r>
              <a:rPr lang="en-US" altLang="en-US" sz="2800" b="1" dirty="0">
                <a:latin typeface="Comic Sans MS" pitchFamily="66" charset="0"/>
              </a:rPr>
              <a:t>of the </a:t>
            </a:r>
            <a:r>
              <a:rPr lang="en-US" altLang="en-US" sz="2800" b="1" dirty="0" smtClean="0">
                <a:latin typeface="Comic Sans MS" pitchFamily="66" charset="0"/>
              </a:rPr>
              <a:t>Book”)</a:t>
            </a:r>
            <a:endParaRPr lang="en-US" altLang="en-US" sz="2800" b="1" dirty="0" smtClean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28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altLang="en-US" sz="2800" b="1" dirty="0" smtClean="0">
                <a:latin typeface="Comic Sans MS" pitchFamily="66" charset="0"/>
              </a:rPr>
              <a:t>They believe in heaven and hell and a day of judgment </a:t>
            </a:r>
            <a:endParaRPr lang="en-US" altLang="en-U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0"/>
          <p:cNvSpPr>
            <a:spLocks noChangeArrowheads="1"/>
          </p:cNvSpPr>
          <p:nvPr/>
        </p:nvSpPr>
        <p:spPr bwMode="auto">
          <a:xfrm>
            <a:off x="1257300" y="1607880"/>
            <a:ext cx="7848600" cy="411480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7162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6600"/>
                </a:solidFill>
                <a:latin typeface="Calligrapher"/>
              </a:rPr>
              <a:t>Abraham’s Genealogy</a:t>
            </a:r>
            <a:endParaRPr lang="en-US" altLang="en-US" sz="4800" b="1" i="1">
              <a:solidFill>
                <a:srgbClr val="006600"/>
              </a:solidFill>
              <a:latin typeface="Calligrapher"/>
            </a:endParaRPr>
          </a:p>
        </p:txBody>
      </p:sp>
      <p:sp>
        <p:nvSpPr>
          <p:cNvPr id="5124" name="Text Box 53"/>
          <p:cNvSpPr txBox="1">
            <a:spLocks noChangeArrowheads="1"/>
          </p:cNvSpPr>
          <p:nvPr/>
        </p:nvSpPr>
        <p:spPr bwMode="auto">
          <a:xfrm>
            <a:off x="4114800" y="1905000"/>
            <a:ext cx="22860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EFFA88"/>
                </a:solidFill>
                <a:latin typeface="Architect"/>
              </a:rPr>
              <a:t>ABRAHAM</a:t>
            </a:r>
          </a:p>
        </p:txBody>
      </p:sp>
      <p:sp>
        <p:nvSpPr>
          <p:cNvPr id="43062" name="Line 54"/>
          <p:cNvSpPr>
            <a:spLocks noChangeShapeType="1"/>
          </p:cNvSpPr>
          <p:nvPr/>
        </p:nvSpPr>
        <p:spPr bwMode="auto">
          <a:xfrm>
            <a:off x="6324600" y="21336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>
            <a:off x="6324600" y="22098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4" name="Line 56"/>
          <p:cNvSpPr>
            <a:spLocks noChangeShapeType="1"/>
          </p:cNvSpPr>
          <p:nvPr/>
        </p:nvSpPr>
        <p:spPr bwMode="auto">
          <a:xfrm>
            <a:off x="2971800" y="21336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prstDash val="dashDot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>
            <a:off x="2971800" y="2209800"/>
            <a:ext cx="1219200" cy="0"/>
          </a:xfrm>
          <a:prstGeom prst="line">
            <a:avLst/>
          </a:prstGeom>
          <a:noFill/>
          <a:ln w="9525">
            <a:solidFill>
              <a:srgbClr val="F6FCC0"/>
            </a:solidFill>
            <a:prstDash val="dashDot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6" name="Text Box 58"/>
          <p:cNvSpPr txBox="1">
            <a:spLocks noChangeArrowheads="1"/>
          </p:cNvSpPr>
          <p:nvPr/>
        </p:nvSpPr>
        <p:spPr bwMode="auto">
          <a:xfrm>
            <a:off x="7391400" y="19050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EFFA88"/>
                </a:solidFill>
                <a:latin typeface="Architect"/>
              </a:rPr>
              <a:t>SARAH</a:t>
            </a:r>
          </a:p>
        </p:txBody>
      </p:sp>
      <p:sp>
        <p:nvSpPr>
          <p:cNvPr id="43067" name="Text Box 59"/>
          <p:cNvSpPr txBox="1">
            <a:spLocks noChangeArrowheads="1"/>
          </p:cNvSpPr>
          <p:nvPr/>
        </p:nvSpPr>
        <p:spPr bwMode="auto">
          <a:xfrm>
            <a:off x="1447800" y="19050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9DD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chitect"/>
              </a:rPr>
              <a:t>HAGAR</a:t>
            </a:r>
          </a:p>
        </p:txBody>
      </p:sp>
      <p:sp>
        <p:nvSpPr>
          <p:cNvPr id="43068" name="Line 60"/>
          <p:cNvSpPr>
            <a:spLocks noChangeShapeType="1"/>
          </p:cNvSpPr>
          <p:nvPr/>
        </p:nvSpPr>
        <p:spPr bwMode="auto">
          <a:xfrm>
            <a:off x="6934200" y="2286000"/>
            <a:ext cx="0" cy="6096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9" name="Text Box 61"/>
          <p:cNvSpPr txBox="1">
            <a:spLocks noChangeArrowheads="1"/>
          </p:cNvSpPr>
          <p:nvPr/>
        </p:nvSpPr>
        <p:spPr bwMode="auto">
          <a:xfrm>
            <a:off x="6172200" y="28194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EFFA88"/>
                </a:solidFill>
                <a:latin typeface="Architect"/>
              </a:rPr>
              <a:t>Isaac</a:t>
            </a:r>
          </a:p>
        </p:txBody>
      </p:sp>
      <p:sp>
        <p:nvSpPr>
          <p:cNvPr id="43070" name="Line 62"/>
          <p:cNvSpPr>
            <a:spLocks noChangeShapeType="1"/>
          </p:cNvSpPr>
          <p:nvPr/>
        </p:nvSpPr>
        <p:spPr bwMode="auto">
          <a:xfrm>
            <a:off x="6934200" y="3276600"/>
            <a:ext cx="0" cy="5334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1" name="Line 63"/>
          <p:cNvSpPr>
            <a:spLocks noChangeShapeType="1"/>
          </p:cNvSpPr>
          <p:nvPr/>
        </p:nvSpPr>
        <p:spPr bwMode="auto">
          <a:xfrm>
            <a:off x="6172200" y="3810000"/>
            <a:ext cx="15240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2" name="Line 64"/>
          <p:cNvSpPr>
            <a:spLocks noChangeShapeType="1"/>
          </p:cNvSpPr>
          <p:nvPr/>
        </p:nvSpPr>
        <p:spPr bwMode="auto">
          <a:xfrm>
            <a:off x="6172200" y="38100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3" name="Line 65"/>
          <p:cNvSpPr>
            <a:spLocks noChangeShapeType="1"/>
          </p:cNvSpPr>
          <p:nvPr/>
        </p:nvSpPr>
        <p:spPr bwMode="auto">
          <a:xfrm>
            <a:off x="7696200" y="38100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4" name="Text Box 66"/>
          <p:cNvSpPr txBox="1">
            <a:spLocks noChangeArrowheads="1"/>
          </p:cNvSpPr>
          <p:nvPr/>
        </p:nvSpPr>
        <p:spPr bwMode="auto">
          <a:xfrm>
            <a:off x="6934200" y="40386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EFFA88"/>
                </a:solidFill>
                <a:latin typeface="Architect"/>
              </a:rPr>
              <a:t>Esau</a:t>
            </a:r>
          </a:p>
        </p:txBody>
      </p:sp>
      <p:sp>
        <p:nvSpPr>
          <p:cNvPr id="43075" name="Text Box 67"/>
          <p:cNvSpPr txBox="1">
            <a:spLocks noChangeArrowheads="1"/>
          </p:cNvSpPr>
          <p:nvPr/>
        </p:nvSpPr>
        <p:spPr bwMode="auto">
          <a:xfrm>
            <a:off x="5334000" y="40386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EFFA88"/>
                </a:solidFill>
                <a:latin typeface="Architect"/>
              </a:rPr>
              <a:t>Jacob</a:t>
            </a:r>
          </a:p>
        </p:txBody>
      </p:sp>
      <p:sp>
        <p:nvSpPr>
          <p:cNvPr id="43076" name="Line 68"/>
          <p:cNvSpPr>
            <a:spLocks noChangeShapeType="1"/>
          </p:cNvSpPr>
          <p:nvPr/>
        </p:nvSpPr>
        <p:spPr bwMode="auto">
          <a:xfrm>
            <a:off x="4876800" y="4876800"/>
            <a:ext cx="25146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7" name="Line 69"/>
          <p:cNvSpPr>
            <a:spLocks noChangeShapeType="1"/>
          </p:cNvSpPr>
          <p:nvPr/>
        </p:nvSpPr>
        <p:spPr bwMode="auto">
          <a:xfrm>
            <a:off x="48768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8" name="Line 70"/>
          <p:cNvSpPr>
            <a:spLocks noChangeShapeType="1"/>
          </p:cNvSpPr>
          <p:nvPr/>
        </p:nvSpPr>
        <p:spPr bwMode="auto">
          <a:xfrm>
            <a:off x="51054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9" name="Line 71"/>
          <p:cNvSpPr>
            <a:spLocks noChangeShapeType="1"/>
          </p:cNvSpPr>
          <p:nvPr/>
        </p:nvSpPr>
        <p:spPr bwMode="auto">
          <a:xfrm>
            <a:off x="53340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0" name="Line 72"/>
          <p:cNvSpPr>
            <a:spLocks noChangeShapeType="1"/>
          </p:cNvSpPr>
          <p:nvPr/>
        </p:nvSpPr>
        <p:spPr bwMode="auto">
          <a:xfrm>
            <a:off x="55626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1" name="Line 73"/>
          <p:cNvSpPr>
            <a:spLocks noChangeShapeType="1"/>
          </p:cNvSpPr>
          <p:nvPr/>
        </p:nvSpPr>
        <p:spPr bwMode="auto">
          <a:xfrm>
            <a:off x="57912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2" name="Line 74"/>
          <p:cNvSpPr>
            <a:spLocks noChangeShapeType="1"/>
          </p:cNvSpPr>
          <p:nvPr/>
        </p:nvSpPr>
        <p:spPr bwMode="auto">
          <a:xfrm>
            <a:off x="60198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3" name="Line 75"/>
          <p:cNvSpPr>
            <a:spLocks noChangeShapeType="1"/>
          </p:cNvSpPr>
          <p:nvPr/>
        </p:nvSpPr>
        <p:spPr bwMode="auto">
          <a:xfrm>
            <a:off x="62484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4" name="Line 76"/>
          <p:cNvSpPr>
            <a:spLocks noChangeShapeType="1"/>
          </p:cNvSpPr>
          <p:nvPr/>
        </p:nvSpPr>
        <p:spPr bwMode="auto">
          <a:xfrm>
            <a:off x="64770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5" name="Line 77"/>
          <p:cNvSpPr>
            <a:spLocks noChangeShapeType="1"/>
          </p:cNvSpPr>
          <p:nvPr/>
        </p:nvSpPr>
        <p:spPr bwMode="auto">
          <a:xfrm>
            <a:off x="67056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6" name="Line 78"/>
          <p:cNvSpPr>
            <a:spLocks noChangeShapeType="1"/>
          </p:cNvSpPr>
          <p:nvPr/>
        </p:nvSpPr>
        <p:spPr bwMode="auto">
          <a:xfrm>
            <a:off x="69342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7" name="Line 79"/>
          <p:cNvSpPr>
            <a:spLocks noChangeShapeType="1"/>
          </p:cNvSpPr>
          <p:nvPr/>
        </p:nvSpPr>
        <p:spPr bwMode="auto">
          <a:xfrm>
            <a:off x="71628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8" name="Line 80"/>
          <p:cNvSpPr>
            <a:spLocks noChangeShapeType="1"/>
          </p:cNvSpPr>
          <p:nvPr/>
        </p:nvSpPr>
        <p:spPr bwMode="auto">
          <a:xfrm>
            <a:off x="7391400" y="48768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9" name="Line 81"/>
          <p:cNvSpPr>
            <a:spLocks noChangeShapeType="1"/>
          </p:cNvSpPr>
          <p:nvPr/>
        </p:nvSpPr>
        <p:spPr bwMode="auto">
          <a:xfrm>
            <a:off x="6172200" y="4572000"/>
            <a:ext cx="0" cy="3048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0" name="Text Box 82"/>
          <p:cNvSpPr txBox="1">
            <a:spLocks noChangeArrowheads="1"/>
          </p:cNvSpPr>
          <p:nvPr/>
        </p:nvSpPr>
        <p:spPr bwMode="auto">
          <a:xfrm>
            <a:off x="4497388" y="5195888"/>
            <a:ext cx="3503612" cy="5191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EFFA88"/>
                </a:solidFill>
                <a:latin typeface="Architect"/>
              </a:rPr>
              <a:t>12 Tribes of Israel</a:t>
            </a:r>
          </a:p>
        </p:txBody>
      </p:sp>
      <p:sp>
        <p:nvSpPr>
          <p:cNvPr id="43091" name="Line 83"/>
          <p:cNvSpPr>
            <a:spLocks noChangeShapeType="1"/>
          </p:cNvSpPr>
          <p:nvPr/>
        </p:nvSpPr>
        <p:spPr bwMode="auto">
          <a:xfrm>
            <a:off x="3581400" y="2286000"/>
            <a:ext cx="0" cy="60960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2" name="Text Box 84"/>
          <p:cNvSpPr txBox="1">
            <a:spLocks noChangeArrowheads="1"/>
          </p:cNvSpPr>
          <p:nvPr/>
        </p:nvSpPr>
        <p:spPr bwMode="auto">
          <a:xfrm>
            <a:off x="2743200" y="2819400"/>
            <a:ext cx="16002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9DD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chitect"/>
              </a:rPr>
              <a:t>Ishmael</a:t>
            </a:r>
          </a:p>
        </p:txBody>
      </p:sp>
      <p:sp>
        <p:nvSpPr>
          <p:cNvPr id="43093" name="Line 85"/>
          <p:cNvSpPr>
            <a:spLocks noChangeShapeType="1"/>
          </p:cNvSpPr>
          <p:nvPr/>
        </p:nvSpPr>
        <p:spPr bwMode="auto">
          <a:xfrm>
            <a:off x="2438400" y="3657600"/>
            <a:ext cx="2514600" cy="0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4" name="Line 86"/>
          <p:cNvSpPr>
            <a:spLocks noChangeShapeType="1"/>
          </p:cNvSpPr>
          <p:nvPr/>
        </p:nvSpPr>
        <p:spPr bwMode="auto">
          <a:xfrm>
            <a:off x="24384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5" name="Line 87"/>
          <p:cNvSpPr>
            <a:spLocks noChangeShapeType="1"/>
          </p:cNvSpPr>
          <p:nvPr/>
        </p:nvSpPr>
        <p:spPr bwMode="auto">
          <a:xfrm>
            <a:off x="26670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6" name="Line 88"/>
          <p:cNvSpPr>
            <a:spLocks noChangeShapeType="1"/>
          </p:cNvSpPr>
          <p:nvPr/>
        </p:nvSpPr>
        <p:spPr bwMode="auto">
          <a:xfrm>
            <a:off x="28956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7" name="Line 89"/>
          <p:cNvSpPr>
            <a:spLocks noChangeShapeType="1"/>
          </p:cNvSpPr>
          <p:nvPr/>
        </p:nvSpPr>
        <p:spPr bwMode="auto">
          <a:xfrm>
            <a:off x="31242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8" name="Line 90"/>
          <p:cNvSpPr>
            <a:spLocks noChangeShapeType="1"/>
          </p:cNvSpPr>
          <p:nvPr/>
        </p:nvSpPr>
        <p:spPr bwMode="auto">
          <a:xfrm>
            <a:off x="33528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9" name="Line 91"/>
          <p:cNvSpPr>
            <a:spLocks noChangeShapeType="1"/>
          </p:cNvSpPr>
          <p:nvPr/>
        </p:nvSpPr>
        <p:spPr bwMode="auto">
          <a:xfrm>
            <a:off x="35814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0" name="Line 92"/>
          <p:cNvSpPr>
            <a:spLocks noChangeShapeType="1"/>
          </p:cNvSpPr>
          <p:nvPr/>
        </p:nvSpPr>
        <p:spPr bwMode="auto">
          <a:xfrm>
            <a:off x="38100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1" name="Line 93"/>
          <p:cNvSpPr>
            <a:spLocks noChangeShapeType="1"/>
          </p:cNvSpPr>
          <p:nvPr/>
        </p:nvSpPr>
        <p:spPr bwMode="auto">
          <a:xfrm>
            <a:off x="40386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2" name="Line 94"/>
          <p:cNvSpPr>
            <a:spLocks noChangeShapeType="1"/>
          </p:cNvSpPr>
          <p:nvPr/>
        </p:nvSpPr>
        <p:spPr bwMode="auto">
          <a:xfrm>
            <a:off x="42672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3" name="Line 95"/>
          <p:cNvSpPr>
            <a:spLocks noChangeShapeType="1"/>
          </p:cNvSpPr>
          <p:nvPr/>
        </p:nvSpPr>
        <p:spPr bwMode="auto">
          <a:xfrm>
            <a:off x="44958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4" name="Line 96"/>
          <p:cNvSpPr>
            <a:spLocks noChangeShapeType="1"/>
          </p:cNvSpPr>
          <p:nvPr/>
        </p:nvSpPr>
        <p:spPr bwMode="auto">
          <a:xfrm>
            <a:off x="4724400" y="36496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5" name="Line 97"/>
          <p:cNvSpPr>
            <a:spLocks noChangeShapeType="1"/>
          </p:cNvSpPr>
          <p:nvPr/>
        </p:nvSpPr>
        <p:spPr bwMode="auto">
          <a:xfrm>
            <a:off x="4951413" y="3649663"/>
            <a:ext cx="1587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6" name="Line 98"/>
          <p:cNvSpPr>
            <a:spLocks noChangeShapeType="1"/>
          </p:cNvSpPr>
          <p:nvPr/>
        </p:nvSpPr>
        <p:spPr bwMode="auto">
          <a:xfrm>
            <a:off x="3581400" y="3344863"/>
            <a:ext cx="1588" cy="312737"/>
          </a:xfrm>
          <a:prstGeom prst="line">
            <a:avLst/>
          </a:prstGeom>
          <a:noFill/>
          <a:ln w="9525">
            <a:solidFill>
              <a:srgbClr val="F6FCC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7" name="Text Box 99"/>
          <p:cNvSpPr txBox="1">
            <a:spLocks noChangeArrowheads="1"/>
          </p:cNvSpPr>
          <p:nvPr/>
        </p:nvSpPr>
        <p:spPr bwMode="auto">
          <a:xfrm>
            <a:off x="2209800" y="3962400"/>
            <a:ext cx="29718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9DD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chitect"/>
              </a:rPr>
              <a:t>12 Arabian Tribes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1" t="40771" r="9970" b="-11288"/>
          <a:stretch/>
        </p:blipFill>
        <p:spPr>
          <a:xfrm>
            <a:off x="0" y="2956775"/>
            <a:ext cx="2047741" cy="41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33400" y="319088"/>
            <a:ext cx="80772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6600"/>
                </a:solidFill>
                <a:latin typeface="Calligrapher"/>
              </a:rPr>
              <a:t>The Prophetic Tradition</a:t>
            </a:r>
            <a:endParaRPr lang="en-US" altLang="en-US" sz="4800" b="1" i="1" dirty="0">
              <a:solidFill>
                <a:srgbClr val="006600"/>
              </a:solidFill>
              <a:latin typeface="Calligrapher"/>
            </a:endParaRPr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4572000" y="1495134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omic Sans MS" pitchFamily="66" charset="0"/>
              </a:rPr>
              <a:t>Adam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572000" y="2265721"/>
            <a:ext cx="388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omic Sans MS" pitchFamily="66" charset="0"/>
              </a:rPr>
              <a:t>Noah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72000" y="3166281"/>
            <a:ext cx="388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omic Sans MS" pitchFamily="66" charset="0"/>
              </a:rPr>
              <a:t>Abraham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572000" y="3992562"/>
            <a:ext cx="388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omic Sans MS" pitchFamily="66" charset="0"/>
              </a:rPr>
              <a:t>Moses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4572000" y="4830762"/>
            <a:ext cx="388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omic Sans MS" pitchFamily="66" charset="0"/>
              </a:rPr>
              <a:t>Jesus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572000" y="5668963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CC3300"/>
                </a:solidFill>
                <a:latin typeface="Comic Sans MS" pitchFamily="66" charset="0"/>
              </a:rPr>
              <a:t>Muhammad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6486123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494172" y="283818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6494172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6501685" y="457199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6515100" y="5410199"/>
            <a:ext cx="0" cy="381000"/>
          </a:xfrm>
          <a:prstGeom prst="line">
            <a:avLst/>
          </a:prstGeom>
          <a:noFill/>
          <a:ln w="9525">
            <a:solidFill>
              <a:srgbClr val="0078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07" y="1495134"/>
            <a:ext cx="3131588" cy="4700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6477000"/>
            <a:ext cx="417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hlinkClick r:id="rId3"/>
              </a:rPr>
              <a:t>Video on Relationship between 3 Religions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837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6553200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1D7A10"/>
                </a:solidFill>
              </a:rPr>
              <a:t>World Muslims</a:t>
            </a:r>
            <a:endParaRPr lang="en-US" altLang="en-US" sz="5400" dirty="0">
              <a:solidFill>
                <a:srgbClr val="1D7A10"/>
              </a:solidFill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2590800"/>
            <a:ext cx="7848600" cy="3429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3600" dirty="0">
                <a:solidFill>
                  <a:srgbClr val="1D7A10"/>
                </a:solidFill>
              </a:rPr>
              <a:t>1.2 billion, Muslims represent between 19.2% and 22% of the world's population.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3600" dirty="0">
                <a:solidFill>
                  <a:srgbClr val="1D7A10"/>
                </a:solidFill>
              </a:rPr>
              <a:t>One of every five humans in the world is a Muslim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3600" dirty="0">
                <a:solidFill>
                  <a:srgbClr val="1D7A10"/>
                </a:solidFill>
              </a:rPr>
              <a:t>Second largest religion in the world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3600" dirty="0">
                <a:solidFill>
                  <a:srgbClr val="1D7A10"/>
                </a:solidFill>
              </a:rPr>
              <a:t>Fastest growing including Europe and America</a:t>
            </a:r>
          </a:p>
        </p:txBody>
      </p:sp>
      <p:pic>
        <p:nvPicPr>
          <p:cNvPr id="38920" name="Picture 8" descr="C:\Program Files\Common Files\Microsoft Shared\Clipart\cagcat50\MP00640_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63800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8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1D7A10"/>
                </a:solidFill>
              </a:rPr>
              <a:t>Caliphs of Islam</a:t>
            </a:r>
            <a:endParaRPr lang="en-US" sz="4800" b="1" dirty="0">
              <a:solidFill>
                <a:srgbClr val="1D7A1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05800" cy="23622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Caliphs – successors to Muhammad as leaders of Islam</a:t>
            </a:r>
          </a:p>
          <a:p>
            <a:r>
              <a:rPr lang="en-US" dirty="0" smtClean="0"/>
              <a:t>Fought military campaigns to spread influence and force tribes to pay taxes</a:t>
            </a:r>
          </a:p>
          <a:p>
            <a:r>
              <a:rPr lang="en-US" dirty="0" smtClean="0"/>
              <a:t>Built an empire from the Atlantic Ocean to the Indus River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87" y="2971800"/>
            <a:ext cx="6306413" cy="38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1D7A10"/>
                </a:solidFill>
              </a:rPr>
              <a:t>Muslim Armies</a:t>
            </a:r>
            <a:endParaRPr lang="en-US" sz="4800" b="1" dirty="0">
              <a:solidFill>
                <a:srgbClr val="1D7A1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382000" cy="2819401"/>
          </a:xfrm>
        </p:spPr>
        <p:txBody>
          <a:bodyPr>
            <a:normAutofit/>
          </a:bodyPr>
          <a:lstStyle/>
          <a:p>
            <a:r>
              <a:rPr lang="en-US" dirty="0" smtClean="0"/>
              <a:t>Soldiers drew energy and inspiration from their faith</a:t>
            </a:r>
          </a:p>
          <a:p>
            <a:r>
              <a:rPr lang="en-US" dirty="0" smtClean="0"/>
              <a:t>Armies were well-trained and had good tactics</a:t>
            </a:r>
          </a:p>
          <a:p>
            <a:r>
              <a:rPr lang="en-US" dirty="0" smtClean="0"/>
              <a:t>Byzantine and Persian Empires had been in conflict for a long time and were thus weakened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5"/>
          <a:stretch/>
        </p:blipFill>
        <p:spPr>
          <a:xfrm>
            <a:off x="1731327" y="3429000"/>
            <a:ext cx="6152416" cy="348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1D7A10"/>
                </a:solidFill>
              </a:rPr>
              <a:t>Split of Islam</a:t>
            </a:r>
            <a:endParaRPr lang="en-US" sz="4800" b="1" dirty="0">
              <a:solidFill>
                <a:srgbClr val="1D7A1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43400" cy="5029200"/>
          </a:xfrm>
        </p:spPr>
        <p:txBody>
          <a:bodyPr>
            <a:normAutofit lnSpcReduction="10000"/>
          </a:bodyPr>
          <a:lstStyle/>
          <a:p>
            <a:r>
              <a:rPr lang="en-US" u="sng" dirty="0" err="1" smtClean="0"/>
              <a:t>Umayyads</a:t>
            </a:r>
            <a:r>
              <a:rPr lang="en-US" dirty="0" smtClean="0"/>
              <a:t> – family who took over the leadership of Islam and moved the capitol from Mecca to Damascus in Syria, and began to show off their tremendous wealth</a:t>
            </a:r>
          </a:p>
          <a:p>
            <a:r>
              <a:rPr lang="en-US" u="sng" dirty="0" err="1" smtClean="0"/>
              <a:t>Shiá</a:t>
            </a:r>
            <a:r>
              <a:rPr lang="en-US" dirty="0" smtClean="0"/>
              <a:t> (Shiite) – those who were opposed to the </a:t>
            </a:r>
            <a:r>
              <a:rPr lang="en-US" dirty="0" err="1" smtClean="0"/>
              <a:t>Umayyads</a:t>
            </a:r>
            <a:endParaRPr lang="en-US" dirty="0" smtClean="0"/>
          </a:p>
          <a:p>
            <a:r>
              <a:rPr lang="en-US" u="sng" dirty="0" smtClean="0"/>
              <a:t>Sunni</a:t>
            </a:r>
            <a:r>
              <a:rPr lang="en-US" dirty="0" smtClean="0"/>
              <a:t> – those who supported the </a:t>
            </a:r>
            <a:r>
              <a:rPr lang="en-US" dirty="0" err="1" smtClean="0"/>
              <a:t>Umayyads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99" y="457200"/>
            <a:ext cx="4469907" cy="2895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1273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40965" name="Picture 5" descr="C:\Documents and Settings\zahidi\My Documents\My Pictures\Muslim_Distribution_map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33400"/>
            <a:ext cx="8915400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280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1D7A10"/>
                </a:solidFill>
              </a:rPr>
              <a:t>Muslim Empire and Trade</a:t>
            </a:r>
            <a:endParaRPr lang="en-US" sz="4800" b="1" dirty="0">
              <a:solidFill>
                <a:srgbClr val="1D7A10"/>
              </a:solidFill>
            </a:endParaRPr>
          </a:p>
        </p:txBody>
      </p:sp>
      <p:pic>
        <p:nvPicPr>
          <p:cNvPr id="5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971800"/>
            <a:ext cx="5029200" cy="37719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84582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World trade centered around the Mediterranean Sea and the Indian Ocean, where the Muslim Empire was located</a:t>
            </a:r>
          </a:p>
          <a:p>
            <a:r>
              <a:rPr lang="en-US" sz="2800" dirty="0" smtClean="0"/>
              <a:t>Single language (Arabic) and currency could be used throughout</a:t>
            </a:r>
          </a:p>
          <a:p>
            <a:r>
              <a:rPr lang="en-US" sz="2800" dirty="0" smtClean="0"/>
              <a:t>Muslims became bankers, financing trade ventures</a:t>
            </a:r>
          </a:p>
        </p:txBody>
      </p:sp>
    </p:spTree>
    <p:extLst>
      <p:ext uri="{BB962C8B-B14F-4D97-AF65-F5344CB8AC3E}">
        <p14:creationId xmlns:p14="http://schemas.microsoft.com/office/powerpoint/2010/main" val="3411334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6002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1D7A10"/>
                </a:solidFill>
              </a:rPr>
              <a:t>Social Classes </a:t>
            </a:r>
            <a:br>
              <a:rPr lang="en-US" sz="4800" b="1" dirty="0" smtClean="0">
                <a:solidFill>
                  <a:srgbClr val="1D7A10"/>
                </a:solidFill>
              </a:rPr>
            </a:br>
            <a:r>
              <a:rPr lang="en-US" sz="4800" b="1" dirty="0" smtClean="0">
                <a:solidFill>
                  <a:srgbClr val="1D7A10"/>
                </a:solidFill>
              </a:rPr>
              <a:t>in the Muslim Empire</a:t>
            </a:r>
            <a:endParaRPr lang="en-US" sz="4800" b="1" dirty="0">
              <a:solidFill>
                <a:srgbClr val="1D7A10"/>
              </a:solidFill>
            </a:endParaRPr>
          </a:p>
        </p:txBody>
      </p:sp>
      <p:pic>
        <p:nvPicPr>
          <p:cNvPr id="5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1"/>
            <a:ext cx="4624111" cy="4372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1905000"/>
            <a:ext cx="4114800" cy="4876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Upper class – Muslims at birth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Converts to Islam (who had to pay higher taxes)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Protected people -- monotheistic “people of the book” (Jews, Christians, and  </a:t>
            </a:r>
            <a:r>
              <a:rPr lang="en-US" dirty="0" err="1" smtClean="0"/>
              <a:t>Zoroasters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Slaves – prisoners of war (non-Muslim)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00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1D7A10"/>
                </a:solidFill>
              </a:rPr>
              <a:t>Role of Women</a:t>
            </a:r>
            <a:endParaRPr lang="en-US" sz="4800" b="1" dirty="0">
              <a:solidFill>
                <a:srgbClr val="1D7A1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1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Women are to be obedient to men who control them</a:t>
            </a:r>
          </a:p>
          <a:p>
            <a:r>
              <a:rPr lang="en-US" dirty="0" smtClean="0"/>
              <a:t>Poorer women were to work in the fields</a:t>
            </a:r>
          </a:p>
          <a:p>
            <a:r>
              <a:rPr lang="en-US" dirty="0" smtClean="0"/>
              <a:t>Wealthy women supervised the household and servants</a:t>
            </a:r>
          </a:p>
          <a:p>
            <a:r>
              <a:rPr lang="en-US" dirty="0" smtClean="0"/>
              <a:t>Women raised the children</a:t>
            </a:r>
          </a:p>
          <a:p>
            <a:r>
              <a:rPr lang="en-US" dirty="0" smtClean="0"/>
              <a:t>Originally women had more rights than today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0"/>
          <a:stretch/>
        </p:blipFill>
        <p:spPr>
          <a:xfrm>
            <a:off x="4724400" y="1524000"/>
            <a:ext cx="4271953" cy="25908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14800"/>
            <a:ext cx="4305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85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1D7A10"/>
                </a:solidFill>
              </a:rPr>
              <a:t>Muslim Women Garments</a:t>
            </a:r>
            <a:endParaRPr lang="en-US" sz="4800" b="1" dirty="0">
              <a:solidFill>
                <a:srgbClr val="1D7A10"/>
              </a:solidFill>
            </a:endParaRPr>
          </a:p>
        </p:txBody>
      </p:sp>
      <p:pic>
        <p:nvPicPr>
          <p:cNvPr id="6" name="ClipArt Placeholder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6" y="1524000"/>
            <a:ext cx="8753840" cy="49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2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1D7A10"/>
                </a:solidFill>
              </a:rPr>
              <a:t>Muslim Advancements</a:t>
            </a:r>
            <a:endParaRPr lang="en-US" sz="4800" b="1" dirty="0">
              <a:solidFill>
                <a:srgbClr val="1D7A1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5029200" cy="4678363"/>
          </a:xfrm>
        </p:spPr>
        <p:txBody>
          <a:bodyPr/>
          <a:lstStyle/>
          <a:p>
            <a:r>
              <a:rPr lang="en-US" dirty="0" smtClean="0"/>
              <a:t>Medical encyclopedia</a:t>
            </a:r>
          </a:p>
          <a:p>
            <a:r>
              <a:rPr lang="en-US" dirty="0" smtClean="0"/>
              <a:t>Algebra in math</a:t>
            </a:r>
          </a:p>
          <a:p>
            <a:r>
              <a:rPr lang="en-US" dirty="0" smtClean="0"/>
              <a:t>Astronomy – charted stars, comets, and planets</a:t>
            </a:r>
          </a:p>
          <a:p>
            <a:r>
              <a:rPr lang="en-US" dirty="0" smtClean="0"/>
              <a:t>Writing – many great works of literature (calligraphy)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80922"/>
            <a:ext cx="3505200" cy="545642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43400"/>
            <a:ext cx="4448814" cy="23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2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157" y="67648"/>
            <a:ext cx="8534400" cy="914400"/>
          </a:xfrm>
        </p:spPr>
        <p:txBody>
          <a:bodyPr>
            <a:normAutofit/>
          </a:bodyPr>
          <a:lstStyle/>
          <a:p>
            <a:r>
              <a:rPr kumimoji="1" lang="en-US" altLang="en-US" b="1" u="sng" dirty="0">
                <a:solidFill>
                  <a:srgbClr val="1D7A10"/>
                </a:solidFill>
                <a:effectLst/>
                <a:latin typeface="Times New Roman" pitchFamily="18" charset="0"/>
              </a:rPr>
              <a:t>World Distribution of Muslims</a:t>
            </a:r>
          </a:p>
        </p:txBody>
      </p:sp>
      <p:grpSp>
        <p:nvGrpSpPr>
          <p:cNvPr id="104455" name="Group 7"/>
          <p:cNvGrpSpPr>
            <a:grpSpLocks/>
          </p:cNvGrpSpPr>
          <p:nvPr/>
        </p:nvGrpSpPr>
        <p:grpSpPr bwMode="auto">
          <a:xfrm>
            <a:off x="753957" y="1008718"/>
            <a:ext cx="7924800" cy="5392082"/>
            <a:chOff x="-3" y="-3"/>
            <a:chExt cx="2956" cy="3632"/>
          </a:xfrm>
        </p:grpSpPr>
        <p:grpSp>
          <p:nvGrpSpPr>
            <p:cNvPr id="104456" name="Group 8"/>
            <p:cNvGrpSpPr>
              <a:grpSpLocks/>
            </p:cNvGrpSpPr>
            <p:nvPr/>
          </p:nvGrpSpPr>
          <p:grpSpPr bwMode="auto">
            <a:xfrm>
              <a:off x="0" y="0"/>
              <a:ext cx="2950" cy="3626"/>
              <a:chOff x="0" y="0"/>
              <a:chExt cx="2950" cy="3626"/>
            </a:xfrm>
          </p:grpSpPr>
          <p:grpSp>
            <p:nvGrpSpPr>
              <p:cNvPr id="104457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215" cy="518"/>
                <a:chOff x="0" y="0"/>
                <a:chExt cx="1215" cy="518"/>
              </a:xfrm>
            </p:grpSpPr>
            <p:sp>
              <p:nvSpPr>
                <p:cNvPr id="10445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1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dirty="0"/>
                    <a:t>Africa</a:t>
                  </a:r>
                </a:p>
              </p:txBody>
            </p:sp>
            <p:sp>
              <p:nvSpPr>
                <p:cNvPr id="10445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15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60" name="Group 12"/>
              <p:cNvGrpSpPr>
                <a:grpSpLocks/>
              </p:cNvGrpSpPr>
              <p:nvPr/>
            </p:nvGrpSpPr>
            <p:grpSpPr bwMode="auto">
              <a:xfrm>
                <a:off x="1215" y="0"/>
                <a:ext cx="1150" cy="518"/>
                <a:chOff x="1215" y="0"/>
                <a:chExt cx="1150" cy="518"/>
              </a:xfrm>
            </p:grpSpPr>
            <p:sp>
              <p:nvSpPr>
                <p:cNvPr id="104461" name="Rectangle 13"/>
                <p:cNvSpPr>
                  <a:spLocks noChangeArrowheads="1"/>
                </p:cNvSpPr>
                <p:nvPr/>
              </p:nvSpPr>
              <p:spPr bwMode="auto">
                <a:xfrm>
                  <a:off x="1215" y="0"/>
                  <a:ext cx="115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dirty="0"/>
                    <a:t>308,660,000</a:t>
                  </a:r>
                </a:p>
              </p:txBody>
            </p:sp>
            <p:sp>
              <p:nvSpPr>
                <p:cNvPr id="104462" name="Rectangle 14"/>
                <p:cNvSpPr>
                  <a:spLocks noChangeArrowheads="1"/>
                </p:cNvSpPr>
                <p:nvPr/>
              </p:nvSpPr>
              <p:spPr bwMode="auto">
                <a:xfrm>
                  <a:off x="1215" y="0"/>
                  <a:ext cx="1150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63" name="Group 15"/>
              <p:cNvGrpSpPr>
                <a:grpSpLocks/>
              </p:cNvGrpSpPr>
              <p:nvPr/>
            </p:nvGrpSpPr>
            <p:grpSpPr bwMode="auto">
              <a:xfrm>
                <a:off x="2365" y="0"/>
                <a:ext cx="585" cy="518"/>
                <a:chOff x="2365" y="0"/>
                <a:chExt cx="585" cy="518"/>
              </a:xfrm>
            </p:grpSpPr>
            <p:sp>
              <p:nvSpPr>
                <p:cNvPr id="104464" name="Rectangle 16"/>
                <p:cNvSpPr>
                  <a:spLocks noChangeArrowheads="1"/>
                </p:cNvSpPr>
                <p:nvPr/>
              </p:nvSpPr>
              <p:spPr bwMode="auto">
                <a:xfrm>
                  <a:off x="2365" y="0"/>
                  <a:ext cx="58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dirty="0"/>
                    <a:t>27.4%</a:t>
                  </a:r>
                </a:p>
              </p:txBody>
            </p:sp>
            <p:sp>
              <p:nvSpPr>
                <p:cNvPr id="104465" name="Rectangle 17"/>
                <p:cNvSpPr>
                  <a:spLocks noChangeArrowheads="1"/>
                </p:cNvSpPr>
                <p:nvPr/>
              </p:nvSpPr>
              <p:spPr bwMode="auto">
                <a:xfrm>
                  <a:off x="2365" y="0"/>
                  <a:ext cx="585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66" name="Group 18"/>
              <p:cNvGrpSpPr>
                <a:grpSpLocks/>
              </p:cNvGrpSpPr>
              <p:nvPr/>
            </p:nvGrpSpPr>
            <p:grpSpPr bwMode="auto">
              <a:xfrm>
                <a:off x="0" y="518"/>
                <a:ext cx="1215" cy="518"/>
                <a:chOff x="0" y="518"/>
                <a:chExt cx="1215" cy="518"/>
              </a:xfrm>
            </p:grpSpPr>
            <p:sp>
              <p:nvSpPr>
                <p:cNvPr id="104467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121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dirty="0"/>
                    <a:t>Asia</a:t>
                  </a:r>
                </a:p>
              </p:txBody>
            </p:sp>
            <p:sp>
              <p:nvSpPr>
                <p:cNvPr id="104468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1215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69" name="Group 21"/>
              <p:cNvGrpSpPr>
                <a:grpSpLocks/>
              </p:cNvGrpSpPr>
              <p:nvPr/>
            </p:nvGrpSpPr>
            <p:grpSpPr bwMode="auto">
              <a:xfrm>
                <a:off x="1215" y="518"/>
                <a:ext cx="1150" cy="518"/>
                <a:chOff x="1215" y="518"/>
                <a:chExt cx="1150" cy="518"/>
              </a:xfrm>
            </p:grpSpPr>
            <p:sp>
              <p:nvSpPr>
                <p:cNvPr id="104470" name="Rectangle 22"/>
                <p:cNvSpPr>
                  <a:spLocks noChangeArrowheads="1"/>
                </p:cNvSpPr>
                <p:nvPr/>
              </p:nvSpPr>
              <p:spPr bwMode="auto">
                <a:xfrm>
                  <a:off x="1215" y="518"/>
                  <a:ext cx="115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dirty="0"/>
                    <a:t>778,362,000</a:t>
                  </a:r>
                </a:p>
              </p:txBody>
            </p:sp>
            <p:sp>
              <p:nvSpPr>
                <p:cNvPr id="104471" name="Rectangle 23"/>
                <p:cNvSpPr>
                  <a:spLocks noChangeArrowheads="1"/>
                </p:cNvSpPr>
                <p:nvPr/>
              </p:nvSpPr>
              <p:spPr bwMode="auto">
                <a:xfrm>
                  <a:off x="1215" y="518"/>
                  <a:ext cx="1150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72" name="Group 24"/>
              <p:cNvGrpSpPr>
                <a:grpSpLocks/>
              </p:cNvGrpSpPr>
              <p:nvPr/>
            </p:nvGrpSpPr>
            <p:grpSpPr bwMode="auto">
              <a:xfrm>
                <a:off x="2365" y="518"/>
                <a:ext cx="585" cy="518"/>
                <a:chOff x="2365" y="518"/>
                <a:chExt cx="585" cy="518"/>
              </a:xfrm>
            </p:grpSpPr>
            <p:sp>
              <p:nvSpPr>
                <p:cNvPr id="104473" name="Rectangle 25"/>
                <p:cNvSpPr>
                  <a:spLocks noChangeArrowheads="1"/>
                </p:cNvSpPr>
                <p:nvPr/>
              </p:nvSpPr>
              <p:spPr bwMode="auto">
                <a:xfrm>
                  <a:off x="2365" y="518"/>
                  <a:ext cx="58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dirty="0"/>
                    <a:t>69.1%</a:t>
                  </a:r>
                </a:p>
              </p:txBody>
            </p:sp>
            <p:sp>
              <p:nvSpPr>
                <p:cNvPr id="104474" name="Rectangle 26"/>
                <p:cNvSpPr>
                  <a:spLocks noChangeArrowheads="1"/>
                </p:cNvSpPr>
                <p:nvPr/>
              </p:nvSpPr>
              <p:spPr bwMode="auto">
                <a:xfrm>
                  <a:off x="2365" y="518"/>
                  <a:ext cx="585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75" name="Group 27"/>
              <p:cNvGrpSpPr>
                <a:grpSpLocks/>
              </p:cNvGrpSpPr>
              <p:nvPr/>
            </p:nvGrpSpPr>
            <p:grpSpPr bwMode="auto">
              <a:xfrm>
                <a:off x="0" y="1036"/>
                <a:ext cx="1215" cy="518"/>
                <a:chOff x="0" y="1036"/>
                <a:chExt cx="1215" cy="518"/>
              </a:xfrm>
            </p:grpSpPr>
            <p:sp>
              <p:nvSpPr>
                <p:cNvPr id="104476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121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dirty="0"/>
                    <a:t>Europe</a:t>
                  </a:r>
                </a:p>
              </p:txBody>
            </p:sp>
            <p:sp>
              <p:nvSpPr>
                <p:cNvPr id="104477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1215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78" name="Group 30"/>
              <p:cNvGrpSpPr>
                <a:grpSpLocks/>
              </p:cNvGrpSpPr>
              <p:nvPr/>
            </p:nvGrpSpPr>
            <p:grpSpPr bwMode="auto">
              <a:xfrm>
                <a:off x="1215" y="1036"/>
                <a:ext cx="1150" cy="518"/>
                <a:chOff x="1215" y="1036"/>
                <a:chExt cx="1150" cy="518"/>
              </a:xfrm>
            </p:grpSpPr>
            <p:sp>
              <p:nvSpPr>
                <p:cNvPr id="104479" name="Rectangle 31"/>
                <p:cNvSpPr>
                  <a:spLocks noChangeArrowheads="1"/>
                </p:cNvSpPr>
                <p:nvPr/>
              </p:nvSpPr>
              <p:spPr bwMode="auto">
                <a:xfrm>
                  <a:off x="1215" y="1036"/>
                  <a:ext cx="115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dirty="0"/>
                    <a:t>32,032,000</a:t>
                  </a:r>
                </a:p>
              </p:txBody>
            </p:sp>
            <p:sp>
              <p:nvSpPr>
                <p:cNvPr id="104480" name="Rectangle 32"/>
                <p:cNvSpPr>
                  <a:spLocks noChangeArrowheads="1"/>
                </p:cNvSpPr>
                <p:nvPr/>
              </p:nvSpPr>
              <p:spPr bwMode="auto">
                <a:xfrm>
                  <a:off x="1215" y="1036"/>
                  <a:ext cx="1150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81" name="Group 33"/>
              <p:cNvGrpSpPr>
                <a:grpSpLocks/>
              </p:cNvGrpSpPr>
              <p:nvPr/>
            </p:nvGrpSpPr>
            <p:grpSpPr bwMode="auto">
              <a:xfrm>
                <a:off x="2365" y="1036"/>
                <a:ext cx="585" cy="518"/>
                <a:chOff x="2365" y="1036"/>
                <a:chExt cx="585" cy="518"/>
              </a:xfrm>
            </p:grpSpPr>
            <p:sp>
              <p:nvSpPr>
                <p:cNvPr id="104482" name="Rectangle 34"/>
                <p:cNvSpPr>
                  <a:spLocks noChangeArrowheads="1"/>
                </p:cNvSpPr>
                <p:nvPr/>
              </p:nvSpPr>
              <p:spPr bwMode="auto">
                <a:xfrm>
                  <a:off x="2365" y="1036"/>
                  <a:ext cx="58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dirty="0"/>
                    <a:t>2.8%</a:t>
                  </a:r>
                </a:p>
              </p:txBody>
            </p:sp>
            <p:sp>
              <p:nvSpPr>
                <p:cNvPr id="104483" name="Rectangle 35"/>
                <p:cNvSpPr>
                  <a:spLocks noChangeArrowheads="1"/>
                </p:cNvSpPr>
                <p:nvPr/>
              </p:nvSpPr>
              <p:spPr bwMode="auto">
                <a:xfrm>
                  <a:off x="2365" y="1036"/>
                  <a:ext cx="585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84" name="Group 36"/>
              <p:cNvGrpSpPr>
                <a:grpSpLocks/>
              </p:cNvGrpSpPr>
              <p:nvPr/>
            </p:nvGrpSpPr>
            <p:grpSpPr bwMode="auto">
              <a:xfrm>
                <a:off x="0" y="1554"/>
                <a:ext cx="1215" cy="518"/>
                <a:chOff x="0" y="1554"/>
                <a:chExt cx="1215" cy="518"/>
              </a:xfrm>
            </p:grpSpPr>
            <p:sp>
              <p:nvSpPr>
                <p:cNvPr id="104485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1554"/>
                  <a:ext cx="121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dirty="0"/>
                    <a:t>Latin America</a:t>
                  </a:r>
                </a:p>
              </p:txBody>
            </p:sp>
            <p:sp>
              <p:nvSpPr>
                <p:cNvPr id="104486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554"/>
                  <a:ext cx="1215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87" name="Group 39"/>
              <p:cNvGrpSpPr>
                <a:grpSpLocks/>
              </p:cNvGrpSpPr>
              <p:nvPr/>
            </p:nvGrpSpPr>
            <p:grpSpPr bwMode="auto">
              <a:xfrm>
                <a:off x="1215" y="1554"/>
                <a:ext cx="1150" cy="518"/>
                <a:chOff x="1215" y="1554"/>
                <a:chExt cx="1150" cy="518"/>
              </a:xfrm>
            </p:grpSpPr>
            <p:sp>
              <p:nvSpPr>
                <p:cNvPr id="104488" name="Rectangle 40"/>
                <p:cNvSpPr>
                  <a:spLocks noChangeArrowheads="1"/>
                </p:cNvSpPr>
                <p:nvPr/>
              </p:nvSpPr>
              <p:spPr bwMode="auto">
                <a:xfrm>
                  <a:off x="1215" y="1554"/>
                  <a:ext cx="115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dirty="0"/>
                    <a:t>1,356,000</a:t>
                  </a:r>
                </a:p>
              </p:txBody>
            </p:sp>
            <p:sp>
              <p:nvSpPr>
                <p:cNvPr id="104489" name="Rectangle 41"/>
                <p:cNvSpPr>
                  <a:spLocks noChangeArrowheads="1"/>
                </p:cNvSpPr>
                <p:nvPr/>
              </p:nvSpPr>
              <p:spPr bwMode="auto">
                <a:xfrm>
                  <a:off x="1215" y="1554"/>
                  <a:ext cx="1150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90" name="Group 42"/>
              <p:cNvGrpSpPr>
                <a:grpSpLocks/>
              </p:cNvGrpSpPr>
              <p:nvPr/>
            </p:nvGrpSpPr>
            <p:grpSpPr bwMode="auto">
              <a:xfrm>
                <a:off x="2365" y="1554"/>
                <a:ext cx="585" cy="518"/>
                <a:chOff x="2365" y="1554"/>
                <a:chExt cx="585" cy="518"/>
              </a:xfrm>
            </p:grpSpPr>
            <p:sp>
              <p:nvSpPr>
                <p:cNvPr id="104491" name="Rectangle 43"/>
                <p:cNvSpPr>
                  <a:spLocks noChangeArrowheads="1"/>
                </p:cNvSpPr>
                <p:nvPr/>
              </p:nvSpPr>
              <p:spPr bwMode="auto">
                <a:xfrm>
                  <a:off x="2365" y="1554"/>
                  <a:ext cx="58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dirty="0"/>
                    <a:t>0.1%</a:t>
                  </a:r>
                </a:p>
              </p:txBody>
            </p:sp>
            <p:sp>
              <p:nvSpPr>
                <p:cNvPr id="104492" name="Rectangle 44"/>
                <p:cNvSpPr>
                  <a:spLocks noChangeArrowheads="1"/>
                </p:cNvSpPr>
                <p:nvPr/>
              </p:nvSpPr>
              <p:spPr bwMode="auto">
                <a:xfrm>
                  <a:off x="2365" y="1554"/>
                  <a:ext cx="585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93" name="Group 45"/>
              <p:cNvGrpSpPr>
                <a:grpSpLocks/>
              </p:cNvGrpSpPr>
              <p:nvPr/>
            </p:nvGrpSpPr>
            <p:grpSpPr bwMode="auto">
              <a:xfrm>
                <a:off x="0" y="2072"/>
                <a:ext cx="1215" cy="518"/>
                <a:chOff x="0" y="2072"/>
                <a:chExt cx="1215" cy="518"/>
              </a:xfrm>
            </p:grpSpPr>
            <p:sp>
              <p:nvSpPr>
                <p:cNvPr id="104494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2072"/>
                  <a:ext cx="121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dirty="0"/>
                    <a:t>North America</a:t>
                  </a:r>
                </a:p>
              </p:txBody>
            </p:sp>
            <p:sp>
              <p:nvSpPr>
                <p:cNvPr id="104495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2072"/>
                  <a:ext cx="1215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96" name="Group 48"/>
              <p:cNvGrpSpPr>
                <a:grpSpLocks/>
              </p:cNvGrpSpPr>
              <p:nvPr/>
            </p:nvGrpSpPr>
            <p:grpSpPr bwMode="auto">
              <a:xfrm>
                <a:off x="1215" y="2072"/>
                <a:ext cx="1150" cy="518"/>
                <a:chOff x="1215" y="2072"/>
                <a:chExt cx="1150" cy="518"/>
              </a:xfrm>
            </p:grpSpPr>
            <p:sp>
              <p:nvSpPr>
                <p:cNvPr id="104497" name="Rectangle 49"/>
                <p:cNvSpPr>
                  <a:spLocks noChangeArrowheads="1"/>
                </p:cNvSpPr>
                <p:nvPr/>
              </p:nvSpPr>
              <p:spPr bwMode="auto">
                <a:xfrm>
                  <a:off x="1215" y="2072"/>
                  <a:ext cx="115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dirty="0"/>
                    <a:t>5,530,000</a:t>
                  </a:r>
                </a:p>
              </p:txBody>
            </p:sp>
            <p:sp>
              <p:nvSpPr>
                <p:cNvPr id="104498" name="Rectangle 50"/>
                <p:cNvSpPr>
                  <a:spLocks noChangeArrowheads="1"/>
                </p:cNvSpPr>
                <p:nvPr/>
              </p:nvSpPr>
              <p:spPr bwMode="auto">
                <a:xfrm>
                  <a:off x="1215" y="2072"/>
                  <a:ext cx="1150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499" name="Group 51"/>
              <p:cNvGrpSpPr>
                <a:grpSpLocks/>
              </p:cNvGrpSpPr>
              <p:nvPr/>
            </p:nvGrpSpPr>
            <p:grpSpPr bwMode="auto">
              <a:xfrm>
                <a:off x="2365" y="2072"/>
                <a:ext cx="585" cy="518"/>
                <a:chOff x="2365" y="2072"/>
                <a:chExt cx="585" cy="518"/>
              </a:xfrm>
            </p:grpSpPr>
            <p:sp>
              <p:nvSpPr>
                <p:cNvPr id="104500" name="Rectangle 52"/>
                <p:cNvSpPr>
                  <a:spLocks noChangeArrowheads="1"/>
                </p:cNvSpPr>
                <p:nvPr/>
              </p:nvSpPr>
              <p:spPr bwMode="auto">
                <a:xfrm>
                  <a:off x="2365" y="2072"/>
                  <a:ext cx="58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dirty="0"/>
                    <a:t>0.5%</a:t>
                  </a:r>
                </a:p>
              </p:txBody>
            </p:sp>
            <p:sp>
              <p:nvSpPr>
                <p:cNvPr id="104501" name="Rectangle 53"/>
                <p:cNvSpPr>
                  <a:spLocks noChangeArrowheads="1"/>
                </p:cNvSpPr>
                <p:nvPr/>
              </p:nvSpPr>
              <p:spPr bwMode="auto">
                <a:xfrm>
                  <a:off x="2365" y="2072"/>
                  <a:ext cx="585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502" name="Group 54"/>
              <p:cNvGrpSpPr>
                <a:grpSpLocks/>
              </p:cNvGrpSpPr>
              <p:nvPr/>
            </p:nvGrpSpPr>
            <p:grpSpPr bwMode="auto">
              <a:xfrm>
                <a:off x="0" y="2590"/>
                <a:ext cx="1215" cy="518"/>
                <a:chOff x="0" y="2590"/>
                <a:chExt cx="1215" cy="518"/>
              </a:xfrm>
            </p:grpSpPr>
            <p:sp>
              <p:nvSpPr>
                <p:cNvPr id="104503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2590"/>
                  <a:ext cx="121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r>
                    <a:rPr kumimoji="1" lang="en-US" altLang="en-US"/>
                    <a:t> </a:t>
                  </a:r>
                </a:p>
              </p:txBody>
            </p:sp>
            <p:sp>
              <p:nvSpPr>
                <p:cNvPr id="104504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2590"/>
                  <a:ext cx="1215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505" name="Group 57"/>
              <p:cNvGrpSpPr>
                <a:grpSpLocks/>
              </p:cNvGrpSpPr>
              <p:nvPr/>
            </p:nvGrpSpPr>
            <p:grpSpPr bwMode="auto">
              <a:xfrm>
                <a:off x="1215" y="2590"/>
                <a:ext cx="1150" cy="518"/>
                <a:chOff x="1215" y="2590"/>
                <a:chExt cx="1150" cy="518"/>
              </a:xfrm>
            </p:grpSpPr>
            <p:sp>
              <p:nvSpPr>
                <p:cNvPr id="104506" name="Rectangle 58"/>
                <p:cNvSpPr>
                  <a:spLocks noChangeArrowheads="1"/>
                </p:cNvSpPr>
                <p:nvPr/>
              </p:nvSpPr>
              <p:spPr bwMode="auto">
                <a:xfrm>
                  <a:off x="1215" y="2590"/>
                  <a:ext cx="115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r>
                    <a:rPr kumimoji="1" lang="en-US" altLang="en-US"/>
                    <a:t> </a:t>
                  </a:r>
                </a:p>
              </p:txBody>
            </p:sp>
            <p:sp>
              <p:nvSpPr>
                <p:cNvPr id="104507" name="Rectangle 59"/>
                <p:cNvSpPr>
                  <a:spLocks noChangeArrowheads="1"/>
                </p:cNvSpPr>
                <p:nvPr/>
              </p:nvSpPr>
              <p:spPr bwMode="auto">
                <a:xfrm>
                  <a:off x="1215" y="2590"/>
                  <a:ext cx="1150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508" name="Group 60"/>
              <p:cNvGrpSpPr>
                <a:grpSpLocks/>
              </p:cNvGrpSpPr>
              <p:nvPr/>
            </p:nvGrpSpPr>
            <p:grpSpPr bwMode="auto">
              <a:xfrm>
                <a:off x="2365" y="2590"/>
                <a:ext cx="585" cy="518"/>
                <a:chOff x="2365" y="2590"/>
                <a:chExt cx="585" cy="518"/>
              </a:xfrm>
            </p:grpSpPr>
            <p:sp>
              <p:nvSpPr>
                <p:cNvPr id="104509" name="Rectangle 61"/>
                <p:cNvSpPr>
                  <a:spLocks noChangeArrowheads="1"/>
                </p:cNvSpPr>
                <p:nvPr/>
              </p:nvSpPr>
              <p:spPr bwMode="auto">
                <a:xfrm>
                  <a:off x="2365" y="2590"/>
                  <a:ext cx="58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r>
                    <a:rPr kumimoji="1" lang="en-US" altLang="en-US"/>
                    <a:t> </a:t>
                  </a:r>
                </a:p>
              </p:txBody>
            </p:sp>
            <p:sp>
              <p:nvSpPr>
                <p:cNvPr id="104510" name="Rectangle 62"/>
                <p:cNvSpPr>
                  <a:spLocks noChangeArrowheads="1"/>
                </p:cNvSpPr>
                <p:nvPr/>
              </p:nvSpPr>
              <p:spPr bwMode="auto">
                <a:xfrm>
                  <a:off x="2365" y="2590"/>
                  <a:ext cx="585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511" name="Group 63"/>
              <p:cNvGrpSpPr>
                <a:grpSpLocks/>
              </p:cNvGrpSpPr>
              <p:nvPr/>
            </p:nvGrpSpPr>
            <p:grpSpPr bwMode="auto">
              <a:xfrm>
                <a:off x="0" y="3108"/>
                <a:ext cx="1215" cy="518"/>
                <a:chOff x="0" y="3108"/>
                <a:chExt cx="1215" cy="518"/>
              </a:xfrm>
            </p:grpSpPr>
            <p:sp>
              <p:nvSpPr>
                <p:cNvPr id="104512" name="Rectangle 64"/>
                <p:cNvSpPr>
                  <a:spLocks noChangeArrowheads="1"/>
                </p:cNvSpPr>
                <p:nvPr/>
              </p:nvSpPr>
              <p:spPr bwMode="auto">
                <a:xfrm>
                  <a:off x="0" y="3108"/>
                  <a:ext cx="121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b="1" dirty="0"/>
                    <a:t>World</a:t>
                  </a:r>
                  <a:endParaRPr kumimoji="1" lang="en-US" altLang="en-US" sz="2800" dirty="0"/>
                </a:p>
              </p:txBody>
            </p:sp>
            <p:sp>
              <p:nvSpPr>
                <p:cNvPr id="104513" name="Rectangle 65"/>
                <p:cNvSpPr>
                  <a:spLocks noChangeArrowheads="1"/>
                </p:cNvSpPr>
                <p:nvPr/>
              </p:nvSpPr>
              <p:spPr bwMode="auto">
                <a:xfrm>
                  <a:off x="0" y="3108"/>
                  <a:ext cx="1215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514" name="Group 66"/>
              <p:cNvGrpSpPr>
                <a:grpSpLocks/>
              </p:cNvGrpSpPr>
              <p:nvPr/>
            </p:nvGrpSpPr>
            <p:grpSpPr bwMode="auto">
              <a:xfrm>
                <a:off x="1215" y="3108"/>
                <a:ext cx="1150" cy="518"/>
                <a:chOff x="1215" y="3108"/>
                <a:chExt cx="1150" cy="518"/>
              </a:xfrm>
            </p:grpSpPr>
            <p:sp>
              <p:nvSpPr>
                <p:cNvPr id="104515" name="Rectangle 67"/>
                <p:cNvSpPr>
                  <a:spLocks noChangeArrowheads="1"/>
                </p:cNvSpPr>
                <p:nvPr/>
              </p:nvSpPr>
              <p:spPr bwMode="auto">
                <a:xfrm>
                  <a:off x="1215" y="3108"/>
                  <a:ext cx="115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b="1" dirty="0"/>
                    <a:t>1,126,325,000</a:t>
                  </a:r>
                  <a:endParaRPr kumimoji="1" lang="en-US" altLang="en-US" sz="2800" dirty="0"/>
                </a:p>
              </p:txBody>
            </p:sp>
            <p:sp>
              <p:nvSpPr>
                <p:cNvPr id="104516" name="Rectangle 68"/>
                <p:cNvSpPr>
                  <a:spLocks noChangeArrowheads="1"/>
                </p:cNvSpPr>
                <p:nvPr/>
              </p:nvSpPr>
              <p:spPr bwMode="auto">
                <a:xfrm>
                  <a:off x="1215" y="3108"/>
                  <a:ext cx="1150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517" name="Group 69"/>
              <p:cNvGrpSpPr>
                <a:grpSpLocks/>
              </p:cNvGrpSpPr>
              <p:nvPr/>
            </p:nvGrpSpPr>
            <p:grpSpPr bwMode="auto">
              <a:xfrm>
                <a:off x="2365" y="3108"/>
                <a:ext cx="585" cy="518"/>
                <a:chOff x="2365" y="3108"/>
                <a:chExt cx="585" cy="518"/>
              </a:xfrm>
            </p:grpSpPr>
            <p:sp>
              <p:nvSpPr>
                <p:cNvPr id="104518" name="Rectangle 70"/>
                <p:cNvSpPr>
                  <a:spLocks noChangeArrowheads="1"/>
                </p:cNvSpPr>
                <p:nvPr/>
              </p:nvSpPr>
              <p:spPr bwMode="auto">
                <a:xfrm>
                  <a:off x="2365" y="3108"/>
                  <a:ext cx="58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kumimoji="1" lang="en-US" altLang="en-US" sz="2800" b="1" dirty="0"/>
                    <a:t>100%</a:t>
                  </a:r>
                  <a:endParaRPr kumimoji="1" lang="en-US" altLang="en-US" sz="2800" dirty="0"/>
                </a:p>
              </p:txBody>
            </p:sp>
            <p:sp>
              <p:nvSpPr>
                <p:cNvPr id="104519" name="Rectangle 71"/>
                <p:cNvSpPr>
                  <a:spLocks noChangeArrowheads="1"/>
                </p:cNvSpPr>
                <p:nvPr/>
              </p:nvSpPr>
              <p:spPr bwMode="auto">
                <a:xfrm>
                  <a:off x="2365" y="3108"/>
                  <a:ext cx="585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4520" name="Rectangle 72"/>
            <p:cNvSpPr>
              <a:spLocks noChangeArrowheads="1"/>
            </p:cNvSpPr>
            <p:nvPr/>
          </p:nvSpPr>
          <p:spPr bwMode="auto">
            <a:xfrm>
              <a:off x="-3" y="-3"/>
              <a:ext cx="2956" cy="3632"/>
            </a:xfrm>
            <a:prstGeom prst="rect">
              <a:avLst/>
            </a:prstGeom>
            <a:noFill/>
            <a:ln w="11112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6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39941" name="Picture 5" descr="C:\Documents and Settings\zahidi\My Documents\My Pictures\muslims_population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09600"/>
            <a:ext cx="8686800" cy="624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2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85800"/>
            <a:ext cx="7239000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1D7A10"/>
                </a:solidFill>
                <a:ea typeface="Arial Unicode MS" pitchFamily="34" charset="-128"/>
                <a:cs typeface="Arial Unicode MS" pitchFamily="34" charset="-128"/>
              </a:rPr>
              <a:t>American Muslims</a:t>
            </a:r>
            <a:endParaRPr lang="en-US" altLang="en-US" sz="5400" dirty="0">
              <a:solidFill>
                <a:srgbClr val="1D7A10"/>
              </a:solidFill>
              <a:cs typeface="Times New Roman" pitchFamily="18" charset="0"/>
            </a:endParaRPr>
          </a:p>
        </p:txBody>
      </p:sp>
      <p:pic>
        <p:nvPicPr>
          <p:cNvPr id="41990" name="Picture 6" descr="C:\Documents and Settings\vhacharehmas\Application Data\Microsoft\Media Catalog\Downloaded Clips\cl0\fl00243_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133600" cy="2743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981200"/>
            <a:ext cx="7924800" cy="4114800"/>
          </a:xfrm>
        </p:spPr>
        <p:txBody>
          <a:bodyPr/>
          <a:lstStyle/>
          <a:p>
            <a:pPr>
              <a:buClr>
                <a:srgbClr val="00FFFF"/>
              </a:buClr>
            </a:pPr>
            <a:r>
              <a:rPr lang="en-US" altLang="en-US" sz="3600" dirty="0">
                <a:cs typeface="Times New Roman" pitchFamily="18" charset="0"/>
              </a:rPr>
              <a:t>6 million </a:t>
            </a:r>
            <a:r>
              <a:rPr lang="en-US" altLang="en-US" sz="3600" i="1" dirty="0">
                <a:cs typeface="Times New Roman" pitchFamily="18" charset="0"/>
              </a:rPr>
              <a:t>(The New York Times, </a:t>
            </a:r>
            <a:r>
              <a:rPr lang="en-US" altLang="en-US" sz="3600" dirty="0">
                <a:cs typeface="Times New Roman" pitchFamily="18" charset="0"/>
              </a:rPr>
              <a:t>Feb. 21, 1989)</a:t>
            </a:r>
            <a:endParaRPr lang="en-US" altLang="en-US" sz="3600" dirty="0"/>
          </a:p>
          <a:p>
            <a:pPr>
              <a:buClr>
                <a:srgbClr val="00FFFF"/>
              </a:buClr>
            </a:pPr>
            <a:r>
              <a:rPr lang="en-US" altLang="en-US" sz="3600" dirty="0"/>
              <a:t>About 40% </a:t>
            </a:r>
            <a:r>
              <a:rPr lang="en-US" altLang="en-US" sz="3600" dirty="0" smtClean="0"/>
              <a:t>African-American</a:t>
            </a:r>
            <a:endParaRPr lang="en-US" altLang="en-US" sz="3600" dirty="0"/>
          </a:p>
          <a:p>
            <a:pPr>
              <a:buClr>
                <a:srgbClr val="00FFFF"/>
              </a:buClr>
            </a:pPr>
            <a:r>
              <a:rPr lang="en-US" altLang="en-US" sz="3600" dirty="0"/>
              <a:t>Not all Muslims are Arabs, Not all Arabs are Muslims </a:t>
            </a:r>
          </a:p>
        </p:txBody>
      </p:sp>
    </p:spTree>
    <p:extLst>
      <p:ext uri="{BB962C8B-B14F-4D97-AF65-F5344CB8AC3E}">
        <p14:creationId xmlns:p14="http://schemas.microsoft.com/office/powerpoint/2010/main" val="5129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52400"/>
            <a:ext cx="49530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1D7A10"/>
                </a:solidFill>
              </a:rPr>
              <a:t>Bedouins in Arabia</a:t>
            </a:r>
            <a:endParaRPr lang="en-US" sz="4800" b="1" dirty="0">
              <a:solidFill>
                <a:srgbClr val="1D7A10"/>
              </a:solidFill>
            </a:endParaRPr>
          </a:p>
        </p:txBody>
      </p:sp>
      <p:pic>
        <p:nvPicPr>
          <p:cNvPr id="5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3911600" cy="29337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0" y="1295400"/>
            <a:ext cx="46482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Bedouins – nomads of the Arabian peninsula and desert</a:t>
            </a:r>
          </a:p>
          <a:p>
            <a:r>
              <a:rPr lang="en-US" dirty="0" smtClean="0"/>
              <a:t>Organized into tribes and groups called clans</a:t>
            </a:r>
          </a:p>
          <a:p>
            <a:r>
              <a:rPr lang="en-US" dirty="0" smtClean="0"/>
              <a:t>Adapted to the desert conditions</a:t>
            </a:r>
          </a:p>
          <a:p>
            <a:r>
              <a:rPr lang="en-US" dirty="0" smtClean="0"/>
              <a:t>Defended against other groups seeking water, land, and food</a:t>
            </a:r>
          </a:p>
          <a:p>
            <a:r>
              <a:rPr lang="en-US" dirty="0" smtClean="0"/>
              <a:t>Many settled near oases and coastal which could support farming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14795"/>
            <a:ext cx="3944825" cy="29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7694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006600"/>
                </a:solidFill>
                <a:latin typeface="Calligrapher"/>
              </a:rPr>
              <a:t>Muhammad – Prophet of Islam</a:t>
            </a:r>
            <a:endParaRPr lang="en-US" altLang="en-US" sz="4400" b="1" i="1" dirty="0">
              <a:solidFill>
                <a:srgbClr val="006600"/>
              </a:solidFill>
              <a:latin typeface="Calligrapher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6200" y="1187224"/>
            <a:ext cx="4876799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200" b="1" dirty="0"/>
              <a:t> </a:t>
            </a:r>
            <a:r>
              <a:rPr lang="en-US" altLang="en-US" b="1" dirty="0">
                <a:latin typeface="Comic Sans MS" pitchFamily="66" charset="0"/>
              </a:rPr>
              <a:t>A</a:t>
            </a:r>
            <a:r>
              <a:rPr lang="en-US" altLang="en-US" b="1" dirty="0" smtClean="0">
                <a:latin typeface="Comic Sans MS" pitchFamily="66" charset="0"/>
              </a:rPr>
              <a:t>t age 40, Muhammad, a successful businessman, </a:t>
            </a:r>
            <a:r>
              <a:rPr lang="en-US" altLang="en-US" b="1" dirty="0">
                <a:latin typeface="Comic Sans MS" pitchFamily="66" charset="0"/>
              </a:rPr>
              <a:t>received his </a:t>
            </a:r>
            <a:r>
              <a:rPr lang="en-US" altLang="en-US" b="1" dirty="0" smtClean="0">
                <a:latin typeface="Comic Sans MS" pitchFamily="66" charset="0"/>
              </a:rPr>
              <a:t>first</a:t>
            </a:r>
            <a:r>
              <a:rPr lang="en-US" altLang="en-US" b="1" dirty="0">
                <a:latin typeface="Comic Sans MS" pitchFamily="66" charset="0"/>
              </a:rPr>
              <a:t> </a:t>
            </a:r>
            <a:r>
              <a:rPr lang="en-US" altLang="en-US" b="1" dirty="0" smtClean="0">
                <a:latin typeface="Comic Sans MS" pitchFamily="66" charset="0"/>
              </a:rPr>
              <a:t>revelation </a:t>
            </a:r>
            <a:r>
              <a:rPr lang="en-US" altLang="en-US" b="1" dirty="0">
                <a:latin typeface="Comic Sans MS" pitchFamily="66" charset="0"/>
              </a:rPr>
              <a:t>from the angel </a:t>
            </a:r>
            <a:r>
              <a:rPr lang="en-US" altLang="en-US" b="1" dirty="0" smtClean="0">
                <a:latin typeface="Comic Sans MS" pitchFamily="66" charset="0"/>
              </a:rPr>
              <a:t>Gabriel, a messenger from God, in 610</a:t>
            </a:r>
            <a:endParaRPr lang="en-US" altLang="en-US" b="1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b="1" dirty="0">
                <a:latin typeface="Comic Sans MS" pitchFamily="66" charset="0"/>
              </a:rPr>
              <a:t> 622 </a:t>
            </a:r>
            <a:r>
              <a:rPr lang="en-US" altLang="en-US" b="1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altLang="en-US" b="1" i="1" dirty="0">
                <a:solidFill>
                  <a:srgbClr val="0078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altLang="en-US" b="1" i="1" dirty="0" err="1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Hijrah</a:t>
            </a:r>
            <a:r>
              <a:rPr lang="en-US" altLang="en-US" b="1" dirty="0">
                <a:latin typeface="Comic Sans MS" pitchFamily="66" charset="0"/>
                <a:sym typeface="Wingdings" pitchFamily="2" charset="2"/>
              </a:rPr>
              <a:t>  </a:t>
            </a:r>
            <a:r>
              <a:rPr lang="en-US" altLang="en-US" b="1" dirty="0" err="1" smtClean="0">
                <a:latin typeface="Comic Sans MS" pitchFamily="66" charset="0"/>
                <a:sym typeface="Wingdings" pitchFamily="2" charset="2"/>
              </a:rPr>
              <a:t>Muhammed</a:t>
            </a:r>
            <a:r>
              <a:rPr lang="en-US" altLang="en-US" b="1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altLang="en-US" b="1" dirty="0" smtClean="0">
                <a:latin typeface="Comic Sans MS" pitchFamily="66" charset="0"/>
                <a:sym typeface="Wingdings" pitchFamily="2" charset="2"/>
              </a:rPr>
              <a:t>    flees </a:t>
            </a:r>
            <a:r>
              <a:rPr lang="en-US" altLang="en-US" b="1" dirty="0">
                <a:latin typeface="Comic Sans MS" pitchFamily="66" charset="0"/>
                <a:sym typeface="Wingdings" pitchFamily="2" charset="2"/>
              </a:rPr>
              <a:t>Mecca for </a:t>
            </a:r>
            <a:r>
              <a:rPr lang="en-US" altLang="en-US" b="1" dirty="0" smtClean="0">
                <a:latin typeface="Comic Sans MS" pitchFamily="66" charset="0"/>
                <a:sym typeface="Wingdings" pitchFamily="2" charset="2"/>
              </a:rPr>
              <a:t>Medina.</a:t>
            </a:r>
            <a:endParaRPr lang="en-US" altLang="en-US" b="1" dirty="0">
              <a:latin typeface="Comic Sans MS" pitchFamily="66" charset="0"/>
              <a:sym typeface="Wingdings" pitchFamily="2" charset="2"/>
            </a:endParaRPr>
          </a:p>
          <a:p>
            <a:pPr lvl="1"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b="1" dirty="0" smtClean="0">
                <a:latin typeface="Comic Sans MS" pitchFamily="66" charset="0"/>
                <a:sym typeface="Wingdings" pitchFamily="2" charset="2"/>
              </a:rPr>
              <a:t>The </a:t>
            </a:r>
            <a:r>
              <a:rPr lang="en-US" altLang="en-US" b="1" dirty="0">
                <a:latin typeface="Comic Sans MS" pitchFamily="66" charset="0"/>
                <a:sym typeface="Wingdings" pitchFamily="2" charset="2"/>
              </a:rPr>
              <a:t>beginning of </a:t>
            </a:r>
            <a:r>
              <a:rPr lang="en-US" altLang="en-US" b="1" dirty="0" smtClean="0">
                <a:latin typeface="Comic Sans MS" pitchFamily="66" charset="0"/>
                <a:sym typeface="Wingdings" pitchFamily="2" charset="2"/>
              </a:rPr>
              <a:t>the</a:t>
            </a:r>
            <a:r>
              <a:rPr lang="en-US" altLang="en-US" b="1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altLang="en-US" b="1" dirty="0" smtClean="0">
                <a:latin typeface="Comic Sans MS" pitchFamily="66" charset="0"/>
                <a:sym typeface="Wingdings" pitchFamily="2" charset="2"/>
              </a:rPr>
              <a:t>Muslim </a:t>
            </a:r>
            <a:r>
              <a:rPr lang="en-US" altLang="en-US" b="1" dirty="0">
                <a:latin typeface="Comic Sans MS" pitchFamily="66" charset="0"/>
                <a:sym typeface="Wingdings" pitchFamily="2" charset="2"/>
              </a:rPr>
              <a:t>calendar (</a:t>
            </a:r>
            <a:r>
              <a:rPr lang="en-US" altLang="en-US" b="1" dirty="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1 A.H</a:t>
            </a:r>
            <a:r>
              <a:rPr lang="en-US" altLang="en-US" b="1" dirty="0" smtClean="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.</a:t>
            </a:r>
            <a:r>
              <a:rPr lang="en-US" altLang="en-US" b="1" dirty="0" smtClean="0">
                <a:latin typeface="Comic Sans MS" pitchFamily="66" charset="0"/>
                <a:sym typeface="Wingdings" pitchFamily="2" charset="2"/>
              </a:rPr>
              <a:t>)</a:t>
            </a:r>
          </a:p>
          <a:p>
            <a:pPr lvl="1"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b="1" dirty="0" smtClean="0">
                <a:latin typeface="Comic Sans MS" pitchFamily="66" charset="0"/>
                <a:sym typeface="Wingdings" pitchFamily="2" charset="2"/>
              </a:rPr>
              <a:t>Muslims returned to defeat Mecca and unify the Arabian peninsula under Islam</a:t>
            </a:r>
            <a:endParaRPr lang="en-US" altLang="en-US" b="1" dirty="0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46" t="4251" r="27569" b="39709"/>
          <a:stretch/>
        </p:blipFill>
        <p:spPr>
          <a:xfrm>
            <a:off x="4952998" y="1371600"/>
            <a:ext cx="4181061" cy="4528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9418" y="5901519"/>
            <a:ext cx="3796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Brown – where Islam spread </a:t>
            </a:r>
          </a:p>
          <a:p>
            <a:r>
              <a:rPr lang="en-US" sz="2400" i="1" dirty="0" smtClean="0"/>
              <a:t>in Muhammad’s life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391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1D7A10"/>
                </a:solidFill>
              </a:rPr>
              <a:t>Definitions</a:t>
            </a:r>
            <a:endParaRPr lang="en-US" sz="4800" b="1" dirty="0">
              <a:solidFill>
                <a:srgbClr val="1D7A1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Allah</a:t>
            </a:r>
            <a:r>
              <a:rPr lang="en-US" dirty="0" smtClean="0"/>
              <a:t> – name of the God of the Muslims in the Arabic language (same God as the one of the Jews and Christians)</a:t>
            </a:r>
          </a:p>
          <a:p>
            <a:r>
              <a:rPr lang="en-US" u="sng" dirty="0" smtClean="0"/>
              <a:t>Islam</a:t>
            </a:r>
            <a:r>
              <a:rPr lang="en-US" dirty="0" smtClean="0"/>
              <a:t> – means “submission to the will of Allah” and is the name of the religion founded by Muhammad</a:t>
            </a:r>
          </a:p>
          <a:p>
            <a:r>
              <a:rPr lang="en-US" u="sng" dirty="0" smtClean="0"/>
              <a:t>Muslims</a:t>
            </a:r>
            <a:r>
              <a:rPr lang="en-US" dirty="0" smtClean="0"/>
              <a:t> – means “one who has submitted” and refers to believers of the religion of Islam</a:t>
            </a:r>
          </a:p>
          <a:p>
            <a:r>
              <a:rPr lang="en-US" u="sng" dirty="0" smtClean="0"/>
              <a:t>Qur’an</a:t>
            </a:r>
            <a:r>
              <a:rPr lang="en-US" dirty="0" smtClean="0"/>
              <a:t> (Koran) – holy book of the Muslims which contains the teachings of Muhammad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4582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6600"/>
                </a:solidFill>
                <a:latin typeface="Calligrapher"/>
              </a:rPr>
              <a:t>The </a:t>
            </a:r>
            <a:r>
              <a:rPr lang="en-US" altLang="en-US" sz="4800" b="1" i="1" dirty="0" smtClean="0">
                <a:solidFill>
                  <a:srgbClr val="006600"/>
                </a:solidFill>
                <a:latin typeface="Calligrapher"/>
              </a:rPr>
              <a:t>Qur’an (Koran)</a:t>
            </a:r>
            <a:endParaRPr lang="en-US" altLang="en-US" sz="4800" b="1" i="1" dirty="0">
              <a:solidFill>
                <a:srgbClr val="006600"/>
              </a:solidFill>
              <a:latin typeface="Calligrapher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4582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3200" b="1" dirty="0" smtClean="0"/>
              <a:t>  </a:t>
            </a:r>
            <a:r>
              <a:rPr lang="en-US" altLang="en-US" sz="2800" b="1" dirty="0">
                <a:latin typeface="Comic Sans MS" pitchFamily="66" charset="0"/>
                <a:sym typeface="Wingdings" pitchFamily="2" charset="2"/>
              </a:rPr>
              <a:t>Muhammad’s revelations were</a:t>
            </a:r>
            <a:br>
              <a:rPr lang="en-US" altLang="en-US" sz="2800" b="1" dirty="0">
                <a:latin typeface="Comic Sans MS" pitchFamily="66" charset="0"/>
                <a:sym typeface="Wingdings" pitchFamily="2" charset="2"/>
              </a:rPr>
            </a:br>
            <a:r>
              <a:rPr lang="en-US" altLang="en-US" sz="2800" b="1" dirty="0">
                <a:latin typeface="Comic Sans MS" pitchFamily="66" charset="0"/>
                <a:sym typeface="Wingdings" pitchFamily="2" charset="2"/>
              </a:rPr>
              <a:t>   compiled into the </a:t>
            </a:r>
            <a:r>
              <a:rPr lang="en-US" altLang="en-US" sz="2800" b="1" i="1" dirty="0">
                <a:latin typeface="Comic Sans MS" pitchFamily="66" charset="0"/>
                <a:sym typeface="Wingdings" pitchFamily="2" charset="2"/>
              </a:rPr>
              <a:t>Qur’an</a:t>
            </a:r>
            <a:r>
              <a:rPr lang="en-US" altLang="en-US" sz="2800" b="1" dirty="0">
                <a:latin typeface="Comic Sans MS" pitchFamily="66" charset="0"/>
                <a:sym typeface="Wingdings" pitchFamily="2" charset="2"/>
              </a:rPr>
              <a:t> after</a:t>
            </a:r>
            <a:br>
              <a:rPr lang="en-US" altLang="en-US" sz="2800" b="1" dirty="0">
                <a:latin typeface="Comic Sans MS" pitchFamily="66" charset="0"/>
                <a:sym typeface="Wingdings" pitchFamily="2" charset="2"/>
              </a:rPr>
            </a:br>
            <a:r>
              <a:rPr lang="en-US" altLang="en-US" sz="2800" b="1" dirty="0">
                <a:latin typeface="Comic Sans MS" pitchFamily="66" charset="0"/>
                <a:sym typeface="Wingdings" pitchFamily="2" charset="2"/>
              </a:rPr>
              <a:t>   his death</a:t>
            </a:r>
            <a:r>
              <a:rPr lang="en-US" altLang="en-US" sz="2800" b="1" dirty="0" smtClean="0">
                <a:latin typeface="Comic Sans MS" pitchFamily="66" charset="0"/>
                <a:sym typeface="Wingdings" pitchFamily="2" charset="2"/>
              </a:rPr>
              <a:t>.</a:t>
            </a:r>
            <a:endParaRPr lang="en-US" altLang="en-US" sz="2800" b="1" dirty="0" smtClean="0"/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2800" b="1" dirty="0" smtClean="0">
                <a:latin typeface="Comic Sans MS" pitchFamily="66" charset="0"/>
              </a:rPr>
              <a:t> Muslims </a:t>
            </a:r>
            <a:r>
              <a:rPr lang="en-US" altLang="en-US" sz="2800" b="1" dirty="0">
                <a:latin typeface="Comic Sans MS" pitchFamily="66" charset="0"/>
              </a:rPr>
              <a:t>believe it contains the</a:t>
            </a:r>
            <a:br>
              <a:rPr lang="en-US" altLang="en-US" sz="2800" b="1" dirty="0">
                <a:latin typeface="Comic Sans MS" pitchFamily="66" charset="0"/>
              </a:rPr>
            </a:br>
            <a:r>
              <a:rPr lang="en-US" altLang="en-US" sz="2800" b="1" dirty="0">
                <a:latin typeface="Comic Sans MS" pitchFamily="66" charset="0"/>
              </a:rPr>
              <a:t>   word of God.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2800" b="1" dirty="0">
                <a:latin typeface="Comic Sans MS" pitchFamily="66" charset="0"/>
              </a:rPr>
              <a:t> 114 </a:t>
            </a:r>
            <a:r>
              <a:rPr lang="en-US" altLang="en-US" sz="2800" b="1" i="1" dirty="0" err="1">
                <a:solidFill>
                  <a:srgbClr val="CC3300"/>
                </a:solidFill>
                <a:latin typeface="Comic Sans MS" pitchFamily="66" charset="0"/>
              </a:rPr>
              <a:t>suras</a:t>
            </a:r>
            <a:r>
              <a:rPr lang="en-US" altLang="en-US" sz="2800" b="1" dirty="0">
                <a:latin typeface="Comic Sans MS" pitchFamily="66" charset="0"/>
              </a:rPr>
              <a:t> (chapters).</a:t>
            </a: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2800" b="1" dirty="0">
                <a:latin typeface="Comic Sans MS" pitchFamily="66" charset="0"/>
              </a:rPr>
              <a:t> </a:t>
            </a:r>
            <a:r>
              <a:rPr lang="en-US" altLang="en-US" sz="2800" b="1" i="1" dirty="0">
                <a:solidFill>
                  <a:srgbClr val="007800"/>
                </a:solidFill>
                <a:latin typeface="Calligrapher"/>
              </a:rPr>
              <a:t>In the name of Allah, </a:t>
            </a:r>
            <a:br>
              <a:rPr lang="en-US" altLang="en-US" sz="2800" b="1" i="1" dirty="0">
                <a:solidFill>
                  <a:srgbClr val="007800"/>
                </a:solidFill>
                <a:latin typeface="Calligrapher"/>
              </a:rPr>
            </a:br>
            <a:r>
              <a:rPr lang="en-US" altLang="en-US" sz="2800" b="1" i="1" dirty="0">
                <a:solidFill>
                  <a:srgbClr val="007800"/>
                </a:solidFill>
                <a:latin typeface="Calligrapher"/>
              </a:rPr>
              <a:t>   the compassionate, </a:t>
            </a:r>
            <a:br>
              <a:rPr lang="en-US" altLang="en-US" sz="2800" b="1" i="1" dirty="0">
                <a:solidFill>
                  <a:srgbClr val="007800"/>
                </a:solidFill>
                <a:latin typeface="Calligrapher"/>
              </a:rPr>
            </a:br>
            <a:r>
              <a:rPr lang="en-US" altLang="en-US" sz="2800" b="1" i="1" dirty="0">
                <a:solidFill>
                  <a:srgbClr val="007800"/>
                </a:solidFill>
                <a:latin typeface="Calligrapher"/>
              </a:rPr>
              <a:t>   the merciful.</a:t>
            </a:r>
            <a:endParaRPr lang="en-US" altLang="en-US" sz="2800" b="1" dirty="0">
              <a:solidFill>
                <a:srgbClr val="007800"/>
              </a:solidFill>
              <a:latin typeface="Calligrapher"/>
            </a:endParaRPr>
          </a:p>
          <a:p>
            <a:pPr eaLnBrk="1" hangingPunct="1">
              <a:spcBef>
                <a:spcPct val="50000"/>
              </a:spcBef>
              <a:buClr>
                <a:srgbClr val="00A200"/>
              </a:buClr>
              <a:buSzPct val="80000"/>
              <a:buFont typeface="Wingdings" pitchFamily="2" charset="2"/>
              <a:buChar char="Z"/>
            </a:pPr>
            <a:r>
              <a:rPr lang="en-US" altLang="en-US" sz="2800" b="1" dirty="0">
                <a:solidFill>
                  <a:srgbClr val="007800"/>
                </a:solidFill>
                <a:latin typeface="Comic Sans MS" pitchFamily="66" charset="0"/>
              </a:rPr>
              <a:t> </a:t>
            </a:r>
            <a:r>
              <a:rPr lang="en-US" altLang="en-US" sz="2800" b="1" dirty="0" smtClean="0">
                <a:latin typeface="Comic Sans MS" pitchFamily="66" charset="0"/>
              </a:rPr>
              <a:t>Written</a:t>
            </a:r>
            <a:r>
              <a:rPr lang="en-US" altLang="en-US" sz="2800" b="1" dirty="0">
                <a:latin typeface="Comic Sans MS" pitchFamily="66" charset="0"/>
              </a:rPr>
              <a:t> </a:t>
            </a:r>
            <a:r>
              <a:rPr lang="en-US" altLang="en-US" sz="2800" b="1" dirty="0" smtClean="0">
                <a:latin typeface="Comic Sans MS" pitchFamily="66" charset="0"/>
              </a:rPr>
              <a:t>in </a:t>
            </a:r>
            <a:r>
              <a:rPr lang="en-US" altLang="en-US" sz="2800" b="1" dirty="0">
                <a:latin typeface="Comic Sans MS" pitchFamily="66" charset="0"/>
              </a:rPr>
              <a:t>Arabic.</a:t>
            </a:r>
            <a:endParaRPr lang="en-US" altLang="en-US" sz="2800" b="1" i="1" dirty="0">
              <a:latin typeface="Comic Sans MS" pitchFamily="66" charset="0"/>
            </a:endParaRPr>
          </a:p>
        </p:txBody>
      </p:sp>
      <p:pic>
        <p:nvPicPr>
          <p:cNvPr id="9220" name="Picture 4" descr="IlluminatedQuran-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6061" r="13142" b="6061"/>
          <a:stretch>
            <a:fillRect/>
          </a:stretch>
        </p:blipFill>
        <p:spPr bwMode="auto">
          <a:xfrm>
            <a:off x="6698848" y="1066800"/>
            <a:ext cx="2169164" cy="34923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QuranPages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5043" r="5429" b="5043"/>
          <a:stretch>
            <a:fillRect/>
          </a:stretch>
        </p:blipFill>
        <p:spPr bwMode="auto">
          <a:xfrm>
            <a:off x="4876800" y="3944511"/>
            <a:ext cx="2667000" cy="2667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5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817</Words>
  <Application>Microsoft Office PowerPoint</Application>
  <PresentationFormat>On-screen Show (4:3)</PresentationFormat>
  <Paragraphs>156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Modern World History Islam</vt:lpstr>
      <vt:lpstr>World Muslims</vt:lpstr>
      <vt:lpstr>World Distribution of Muslims</vt:lpstr>
      <vt:lpstr>PowerPoint Presentation</vt:lpstr>
      <vt:lpstr>American Muslims</vt:lpstr>
      <vt:lpstr>Bedouins in Arabia</vt:lpstr>
      <vt:lpstr>PowerPoint Presentation</vt:lpstr>
      <vt:lpstr>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Islam – A Way of Life</vt:lpstr>
      <vt:lpstr>PowerPoint Presentation</vt:lpstr>
      <vt:lpstr>PowerPoint Presentation</vt:lpstr>
      <vt:lpstr>PowerPoint Presentation</vt:lpstr>
      <vt:lpstr>Caliphs of Islam</vt:lpstr>
      <vt:lpstr>Muslim Armies</vt:lpstr>
      <vt:lpstr>Split of Islam</vt:lpstr>
      <vt:lpstr>PowerPoint Presentation</vt:lpstr>
      <vt:lpstr>Muslim Empire and Trade</vt:lpstr>
      <vt:lpstr>Social Classes  in the Muslim Empire</vt:lpstr>
      <vt:lpstr>Role of Women</vt:lpstr>
      <vt:lpstr>Muslim Women Garments</vt:lpstr>
      <vt:lpstr>Muslim Advancements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</dc:creator>
  <cp:lastModifiedBy>Leonard Jon</cp:lastModifiedBy>
  <cp:revision>21</cp:revision>
  <dcterms:created xsi:type="dcterms:W3CDTF">2013-10-28T01:28:00Z</dcterms:created>
  <dcterms:modified xsi:type="dcterms:W3CDTF">2013-10-28T14:06:00Z</dcterms:modified>
</cp:coreProperties>
</file>