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80" r:id="rId3"/>
    <p:sldId id="257" r:id="rId4"/>
    <p:sldId id="258" r:id="rId5"/>
    <p:sldId id="269" r:id="rId6"/>
    <p:sldId id="259" r:id="rId7"/>
    <p:sldId id="260" r:id="rId8"/>
    <p:sldId id="271" r:id="rId9"/>
    <p:sldId id="282" r:id="rId10"/>
    <p:sldId id="263" r:id="rId11"/>
    <p:sldId id="281" r:id="rId12"/>
    <p:sldId id="274" r:id="rId13"/>
    <p:sldId id="275" r:id="rId14"/>
    <p:sldId id="276" r:id="rId15"/>
    <p:sldId id="277" r:id="rId16"/>
    <p:sldId id="278" r:id="rId17"/>
    <p:sldId id="279" r:id="rId18"/>
    <p:sldId id="283" r:id="rId19"/>
    <p:sldId id="284" r:id="rId20"/>
    <p:sldId id="285" r:id="rId21"/>
    <p:sldId id="26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C8B30-0FCA-4F81-BE58-A3817B66E3C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8A11B-952A-40C0-89C6-7BA1C511B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9pPr>
          </a:lstStyle>
          <a:p>
            <a:fld id="{93D8CE24-18AF-4254-9A25-2D5AC5C1A2DF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6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36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F67C8-B271-449D-AB0D-A2E9F43E6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2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7526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7526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DFC2A-348E-4FCC-8073-075F9DC0F0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8B1C6-27FE-4374-9B6D-0C63C466F9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4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8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2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7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7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248E-84C1-4937-A68F-79ACB1FB9C0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7C44-30FD-4BA8-A8C7-D8B75E21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8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667000" y="228601"/>
            <a:ext cx="6934200" cy="1986565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/>
              <a:t>Modern World History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Religions of Classical India</a:t>
            </a:r>
          </a:p>
        </p:txBody>
      </p:sp>
      <p:pic>
        <p:nvPicPr>
          <p:cNvPr id="307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736850"/>
            <a:ext cx="3662363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6850"/>
            <a:ext cx="39624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algn="ctr"/>
            <a:r>
              <a:rPr lang="en-US" b="1" dirty="0" smtClean="0"/>
              <a:t>Teachings about Reincarnation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512" y="1223158"/>
            <a:ext cx="7268688" cy="5482442"/>
          </a:xfrm>
        </p:spPr>
        <p:txBody>
          <a:bodyPr>
            <a:noAutofit/>
          </a:bodyPr>
          <a:lstStyle/>
          <a:p>
            <a:r>
              <a:rPr lang="en-US" u="sng" dirty="0"/>
              <a:t>Brahman</a:t>
            </a:r>
            <a:r>
              <a:rPr lang="en-US" dirty="0"/>
              <a:t> – universal soul</a:t>
            </a:r>
          </a:p>
          <a:p>
            <a:r>
              <a:rPr lang="en-US" u="sng" dirty="0"/>
              <a:t>Samsara</a:t>
            </a:r>
            <a:r>
              <a:rPr lang="en-US" dirty="0"/>
              <a:t> – upon death souls go to the World of the Fathers and are then returned to Earth in a new </a:t>
            </a:r>
            <a:r>
              <a:rPr lang="en-US" dirty="0" smtClean="0"/>
              <a:t>incarnation (process of </a:t>
            </a:r>
            <a:r>
              <a:rPr lang="en-US" u="sng" dirty="0" smtClean="0"/>
              <a:t>reincarnation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u="sng" dirty="0"/>
              <a:t>Karma</a:t>
            </a:r>
            <a:r>
              <a:rPr lang="en-US" dirty="0"/>
              <a:t> – determined the incarnations of the soul (if an individual led a virtuous life and fulfilled all their duties they could expect rebirth into a purer caste)</a:t>
            </a:r>
          </a:p>
          <a:p>
            <a:pPr lvl="0"/>
            <a:r>
              <a:rPr lang="en-US" u="sng" dirty="0">
                <a:solidFill>
                  <a:prstClr val="black"/>
                </a:solidFill>
              </a:rPr>
              <a:t>Moksha </a:t>
            </a:r>
            <a:r>
              <a:rPr lang="en-US" dirty="0">
                <a:solidFill>
                  <a:prstClr val="black"/>
                </a:solidFill>
              </a:rPr>
              <a:t>– state of perfection where the soul liberates from the rebirth cycle and joins with Brahman in eternal peaceful </a:t>
            </a:r>
            <a:r>
              <a:rPr lang="en-US" dirty="0" smtClean="0">
                <a:solidFill>
                  <a:prstClr val="black"/>
                </a:solidFill>
              </a:rPr>
              <a:t>ecstasy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6" y="1191489"/>
            <a:ext cx="3426030" cy="5139047"/>
          </a:xfrm>
        </p:spPr>
      </p:pic>
    </p:spTree>
    <p:extLst>
      <p:ext uri="{BB962C8B-B14F-4D97-AF65-F5344CB8AC3E}">
        <p14:creationId xmlns:p14="http://schemas.microsoft.com/office/powerpoint/2010/main" val="32988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90" y="365125"/>
            <a:ext cx="8277101" cy="1325563"/>
          </a:xfrm>
        </p:spPr>
        <p:txBody>
          <a:bodyPr/>
          <a:lstStyle/>
          <a:p>
            <a:r>
              <a:rPr lang="en-US" b="1" dirty="0" smtClean="0"/>
              <a:t>Hinduism and the Caste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8774" y="1591292"/>
            <a:ext cx="6555180" cy="50470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Hinduism reinforced the caste system in India by having people accept their caste position</a:t>
            </a:r>
          </a:p>
          <a:p>
            <a:r>
              <a:rPr lang="en-US" dirty="0" smtClean="0"/>
              <a:t>people believed the bad life they have is from bad karma from their last life, or the good life they have is from good karma in their last life</a:t>
            </a:r>
          </a:p>
          <a:p>
            <a:r>
              <a:rPr lang="en-US" dirty="0" smtClean="0"/>
              <a:t>to improve their situation they must accept their current status so they can move up in their next life</a:t>
            </a:r>
          </a:p>
          <a:p>
            <a:r>
              <a:rPr lang="en-US" dirty="0" smtClean="0"/>
              <a:t>If everyone accepts their current caste status then there is little social unrest or rebellion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3385"/>
          <a:stretch/>
        </p:blipFill>
        <p:spPr>
          <a:xfrm>
            <a:off x="7659584" y="1246910"/>
            <a:ext cx="4532416" cy="4429495"/>
          </a:xfrm>
        </p:spPr>
      </p:pic>
    </p:spTree>
    <p:extLst>
      <p:ext uri="{BB962C8B-B14F-4D97-AF65-F5344CB8AC3E}">
        <p14:creationId xmlns:p14="http://schemas.microsoft.com/office/powerpoint/2010/main" val="7596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Buddhism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1368" y="1371600"/>
            <a:ext cx="5151549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Founded in India by Siddhartha Gautama – who left his comfortable upper-class life in 534 BCE to find spiritual enlightenment and an explanation for suffering</a:t>
            </a:r>
          </a:p>
          <a:p>
            <a:pPr eaLnBrk="1" hangingPunct="1">
              <a:defRPr/>
            </a:pPr>
            <a:r>
              <a:rPr lang="en-US" dirty="0"/>
              <a:t>After achieving “enlightenment” with intense meditation – he understood suffering and became the “Buddha” (the enlightened one”)</a:t>
            </a:r>
          </a:p>
        </p:txBody>
      </p:sp>
      <p:pic>
        <p:nvPicPr>
          <p:cNvPr id="5124" name="Picture 5" descr="300px-Buddha_lant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37" y="708819"/>
            <a:ext cx="5501056" cy="51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2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Buddha’s Teachings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493" y="1447800"/>
            <a:ext cx="6858000" cy="49593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The Four Noble Truths</a:t>
            </a:r>
            <a:endParaRPr lang="en-US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3200" dirty="0"/>
              <a:t>1. All life includes suffering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3200" dirty="0"/>
              <a:t>2. The cause of all suffering is desire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3200" dirty="0"/>
              <a:t>3. Eliminating desire will end suffering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3200" dirty="0"/>
              <a:t>4. Following the Eightfold Path will end desire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8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3200" i="1" dirty="0"/>
              <a:t>*The Four Noble Truths and the Eightfold Path constitute Buddhist Doctrine (belief system) known as the Buddhist Dharma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3200" dirty="0"/>
          </a:p>
        </p:txBody>
      </p:sp>
      <p:pic>
        <p:nvPicPr>
          <p:cNvPr id="6148" name="Picture 5" descr="buddha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76" y="710852"/>
            <a:ext cx="2937455" cy="53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The Eightfold Path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Lead a balanced, moderate life (don’t follow extremes) leading a life that where you possess: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	1 – right belief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	2 – right resolve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	3 – right speech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	4 – right behavior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	5 – right occupation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	6 – right effort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	7 – right contemplation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/>
              <a:t>	</a:t>
            </a:r>
            <a:r>
              <a:rPr lang="en-US" smtClean="0"/>
              <a:t>8 – </a:t>
            </a:r>
            <a:r>
              <a:rPr lang="en-US" dirty="0"/>
              <a:t>right meditation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Following this would bring people to personal salvation – escaping cycle of reincarnation – and the attainment of Nirvana (state of perfect spiritual independence)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800" dirty="0"/>
          </a:p>
          <a:p>
            <a:pPr>
              <a:defRPr/>
            </a:pPr>
            <a:endParaRPr lang="en-US" dirty="0"/>
          </a:p>
        </p:txBody>
      </p:sp>
      <p:pic>
        <p:nvPicPr>
          <p:cNvPr id="7172" name="Picture 7" descr="chak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31" y="2284926"/>
            <a:ext cx="261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342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Popularity of Buddhism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124" y="1268568"/>
            <a:ext cx="7360276" cy="53697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u="sng" dirty="0"/>
              <a:t>Appeal of the Message</a:t>
            </a:r>
            <a:r>
              <a:rPr lang="en-US" dirty="0"/>
              <a:t> – it resonated with people of lower castes, who didn’t have to depend on services of Brahmins (priests</a:t>
            </a:r>
            <a:r>
              <a:rPr lang="en-US" dirty="0" smtClean="0"/>
              <a:t>) to perform complex rituals</a:t>
            </a:r>
            <a:endParaRPr lang="en-US" dirty="0"/>
          </a:p>
          <a:p>
            <a:pPr eaLnBrk="1" hangingPunct="1">
              <a:defRPr/>
            </a:pPr>
            <a:r>
              <a:rPr lang="en-US" u="sng" dirty="0"/>
              <a:t>Language</a:t>
            </a:r>
            <a:r>
              <a:rPr lang="en-US" dirty="0"/>
              <a:t> – Buddhist monks taught in vernacular (local) languages instead of formal Sanskrit that the Brahmins used</a:t>
            </a:r>
          </a:p>
          <a:p>
            <a:pPr eaLnBrk="1" hangingPunct="1">
              <a:defRPr/>
            </a:pPr>
            <a:r>
              <a:rPr lang="en-US" u="sng" dirty="0"/>
              <a:t>Devotion of Followers</a:t>
            </a:r>
            <a:r>
              <a:rPr lang="en-US" dirty="0"/>
              <a:t> – Enthusiastic followers formed monasteries and devoted their lives to spreading the message of “dharma” (the Four Noble Truths + the Eightfold Path) – Basic Buddhist Doctrine</a:t>
            </a:r>
          </a:p>
          <a:p>
            <a:pPr eaLnBrk="1" hangingPunct="1">
              <a:defRPr/>
            </a:pPr>
            <a:r>
              <a:rPr lang="en-US" u="sng" dirty="0"/>
              <a:t>Support of </a:t>
            </a:r>
            <a:r>
              <a:rPr lang="en-US" u="sng" dirty="0" err="1"/>
              <a:t>Ashoka</a:t>
            </a:r>
            <a:r>
              <a:rPr lang="en-US" u="sng" dirty="0"/>
              <a:t> </a:t>
            </a:r>
            <a:r>
              <a:rPr lang="en-US" u="sng" dirty="0" err="1"/>
              <a:t>Maurya</a:t>
            </a:r>
            <a:r>
              <a:rPr lang="en-US" dirty="0"/>
              <a:t>: spread message through edicts;  Felt Buddhism could help his culturally diverse </a:t>
            </a:r>
            <a:r>
              <a:rPr lang="en-US" dirty="0" smtClean="0"/>
              <a:t>empire; temporarily replaced Hinduism as dominant religion in India </a:t>
            </a:r>
            <a:endParaRPr lang="en-US" u="sng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20" y="701898"/>
            <a:ext cx="41148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Buddhism vs. Hinduism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404" y="1621786"/>
            <a:ext cx="3874716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Similarities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7885215" y="1657412"/>
            <a:ext cx="4099565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Differences</a:t>
            </a:r>
            <a:endParaRPr lang="en-US" sz="32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90" y="1742704"/>
            <a:ext cx="3684087" cy="47886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7742710" y="2516951"/>
            <a:ext cx="4206443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Buddhism rejected the many gods of Hinduism</a:t>
            </a:r>
          </a:p>
          <a:p>
            <a:r>
              <a:rPr lang="en-US" dirty="0" smtClean="0"/>
              <a:t>Buddhism rejected the privileges of the Brahmin priests and all the complex rituals they performed</a:t>
            </a:r>
          </a:p>
          <a:p>
            <a:r>
              <a:rPr lang="en-US" dirty="0" smtClean="0"/>
              <a:t>Buddhism rejected the caste system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9778" y="2505075"/>
            <a:ext cx="3969718" cy="36845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Both religions believed in reincarnation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Both believed in the effort to achieve a state of perfection </a:t>
            </a:r>
          </a:p>
          <a:p>
            <a:pPr lvl="1">
              <a:defRPr/>
            </a:pPr>
            <a:r>
              <a:rPr lang="en-US" sz="2800" dirty="0" smtClean="0"/>
              <a:t>Buddhism – try to attain </a:t>
            </a:r>
            <a:r>
              <a:rPr lang="en-US" sz="2800" u="sng" dirty="0" smtClean="0"/>
              <a:t>nirvana</a:t>
            </a:r>
          </a:p>
          <a:p>
            <a:pPr lvl="1">
              <a:defRPr/>
            </a:pPr>
            <a:r>
              <a:rPr lang="en-US" sz="2800" dirty="0" smtClean="0"/>
              <a:t>Hinduism – try to attain </a:t>
            </a:r>
            <a:r>
              <a:rPr lang="en-US" sz="2800" u="sng" dirty="0" smtClean="0"/>
              <a:t>moksha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6198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Religion of Asia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" y="1817914"/>
            <a:ext cx="6425077" cy="4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/>
              <a:t>Spread of Buddhism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01444" y="1817914"/>
            <a:ext cx="4358244" cy="4785756"/>
          </a:xfrm>
        </p:spPr>
        <p:txBody>
          <a:bodyPr/>
          <a:lstStyle/>
          <a:p>
            <a:r>
              <a:rPr lang="en-US" dirty="0" smtClean="0"/>
              <a:t>2 main ways Buddhism spread:</a:t>
            </a:r>
          </a:p>
          <a:p>
            <a:pPr lvl="1"/>
            <a:r>
              <a:rPr lang="en-US" sz="2800" dirty="0" smtClean="0"/>
              <a:t>Missionaries traveled and spread Buddhist teachings</a:t>
            </a:r>
          </a:p>
          <a:p>
            <a:pPr lvl="1"/>
            <a:r>
              <a:rPr lang="en-US" sz="2800" dirty="0" smtClean="0"/>
              <a:t>Merchants or traders carried Buddhist ideas with them as they traveled around Asia and influenced others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7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3138" y="365125"/>
            <a:ext cx="53795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Buddhism and Hinduism Became Removed from the People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88818" y="2122509"/>
            <a:ext cx="5181600" cy="4351338"/>
          </a:xfrm>
        </p:spPr>
        <p:txBody>
          <a:bodyPr/>
          <a:lstStyle/>
          <a:p>
            <a:r>
              <a:rPr lang="en-US" dirty="0" smtClean="0"/>
              <a:t>Buddhism:</a:t>
            </a:r>
          </a:p>
          <a:p>
            <a:pPr lvl="1"/>
            <a:r>
              <a:rPr lang="en-US" sz="2800" dirty="0" smtClean="0"/>
              <a:t>Ideal of self-denial was too difficult to follow for most people</a:t>
            </a:r>
          </a:p>
          <a:p>
            <a:r>
              <a:rPr lang="en-US" dirty="0" smtClean="0"/>
              <a:t>Hinduism:</a:t>
            </a:r>
          </a:p>
          <a:p>
            <a:pPr lvl="1"/>
            <a:r>
              <a:rPr lang="en-US" sz="2800" dirty="0" smtClean="0"/>
              <a:t>Was dominated by priests and their complex rituals</a:t>
            </a:r>
          </a:p>
          <a:p>
            <a:pPr lvl="1"/>
            <a:r>
              <a:rPr lang="en-US" sz="2800" dirty="0" smtClean="0"/>
              <a:t>Lower-class people were turned off by it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>
          <a:xfrm>
            <a:off x="6540459" y="0"/>
            <a:ext cx="4530040" cy="324629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59" y="3230088"/>
            <a:ext cx="4534890" cy="36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en-US" b="1" dirty="0" smtClean="0"/>
              <a:t>Buddhism Adapts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1886" y="1460664"/>
            <a:ext cx="6008913" cy="5260769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Therevada</a:t>
            </a:r>
            <a:r>
              <a:rPr lang="en-US" dirty="0" smtClean="0"/>
              <a:t> – those who followed the original stricter teachings of Buddha</a:t>
            </a:r>
          </a:p>
          <a:p>
            <a:r>
              <a:rPr lang="en-US" u="sng" dirty="0" smtClean="0"/>
              <a:t>Mahayana</a:t>
            </a:r>
            <a:r>
              <a:rPr lang="en-US" dirty="0" smtClean="0"/>
              <a:t> – those who accepted the new Buddhist teachings that attracted more followers</a:t>
            </a:r>
          </a:p>
          <a:p>
            <a:pPr lvl="1"/>
            <a:r>
              <a:rPr lang="en-US" sz="2800" dirty="0" smtClean="0"/>
              <a:t>Worshipping Buddha as a god</a:t>
            </a:r>
          </a:p>
          <a:p>
            <a:pPr lvl="1"/>
            <a:r>
              <a:rPr lang="en-US" sz="2800" dirty="0" smtClean="0"/>
              <a:t>People could become </a:t>
            </a:r>
            <a:r>
              <a:rPr lang="en-US" sz="2800" dirty="0" err="1" smtClean="0"/>
              <a:t>Buddhas</a:t>
            </a:r>
            <a:r>
              <a:rPr lang="en-US" sz="2800" dirty="0" smtClean="0"/>
              <a:t> and give up nirvana and work to save others through good works and self-sacrifice</a:t>
            </a:r>
          </a:p>
          <a:p>
            <a:pPr lvl="1"/>
            <a:r>
              <a:rPr lang="en-US" sz="2800" dirty="0" smtClean="0"/>
              <a:t>Less strict for the other followers</a:t>
            </a:r>
          </a:p>
          <a:p>
            <a:pPr lvl="1"/>
            <a:r>
              <a:rPr lang="en-US" sz="2800" dirty="0" smtClean="0"/>
              <a:t>Spread to China, Japan, Korea, and southeast Asia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11" y="1615044"/>
            <a:ext cx="5368233" cy="4405746"/>
          </a:xfrm>
        </p:spPr>
      </p:pic>
    </p:spTree>
    <p:extLst>
      <p:ext uri="{BB962C8B-B14F-4D97-AF65-F5344CB8AC3E}">
        <p14:creationId xmlns:p14="http://schemas.microsoft.com/office/powerpoint/2010/main" val="164488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6" y="270122"/>
            <a:ext cx="6461166" cy="976787"/>
          </a:xfrm>
        </p:spPr>
        <p:txBody>
          <a:bodyPr/>
          <a:lstStyle/>
          <a:p>
            <a:pPr algn="ctr"/>
            <a:r>
              <a:rPr lang="en-US" b="1" dirty="0" smtClean="0"/>
              <a:t>Indo-Europeans Invasions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7125" y="246205"/>
            <a:ext cx="4541322" cy="64752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Indo-European people who were semi-nomadic people  from the grassland steppes of Central Asia</a:t>
            </a:r>
          </a:p>
          <a:p>
            <a:r>
              <a:rPr lang="en-US" dirty="0" smtClean="0"/>
              <a:t>Herded cattle, sheep and goats</a:t>
            </a:r>
          </a:p>
          <a:p>
            <a:r>
              <a:rPr lang="en-US" dirty="0" smtClean="0"/>
              <a:t>Potential reasons for their invasions:</a:t>
            </a:r>
          </a:p>
          <a:p>
            <a:pPr lvl="1"/>
            <a:r>
              <a:rPr lang="en-US" sz="2800" dirty="0" smtClean="0"/>
              <a:t>Lands where animals grazed dried up</a:t>
            </a:r>
          </a:p>
          <a:p>
            <a:pPr lvl="1"/>
            <a:r>
              <a:rPr lang="en-US" sz="2800" dirty="0" smtClean="0"/>
              <a:t>Their human and animal populations grew too large to feed</a:t>
            </a:r>
          </a:p>
          <a:p>
            <a:pPr lvl="1"/>
            <a:r>
              <a:rPr lang="en-US" sz="2800" dirty="0" smtClean="0"/>
              <a:t>Tried to escape other invaders</a:t>
            </a:r>
          </a:p>
          <a:p>
            <a:pPr lvl="1"/>
            <a:r>
              <a:rPr lang="en-US" sz="2800" dirty="0" smtClean="0"/>
              <a:t>Outbreak of disease drove them away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7" y="1374059"/>
            <a:ext cx="6902821" cy="4563602"/>
          </a:xfrm>
        </p:spPr>
      </p:pic>
    </p:spTree>
    <p:extLst>
      <p:ext uri="{BB962C8B-B14F-4D97-AF65-F5344CB8AC3E}">
        <p14:creationId xmlns:p14="http://schemas.microsoft.com/office/powerpoint/2010/main" val="25071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Hinduism Adapts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3756" y="1080655"/>
            <a:ext cx="7089569" cy="5628903"/>
          </a:xfrm>
        </p:spPr>
        <p:txBody>
          <a:bodyPr>
            <a:noAutofit/>
          </a:bodyPr>
          <a:lstStyle/>
          <a:p>
            <a:r>
              <a:rPr lang="en-US" sz="2600" dirty="0" smtClean="0"/>
              <a:t>Began to believe their was one divine force and the various Hindu gods were just different representations of that one divine force (more like monotheism)</a:t>
            </a:r>
          </a:p>
          <a:p>
            <a:pPr lvl="1">
              <a:defRPr/>
            </a:pPr>
            <a:r>
              <a:rPr lang="en-US" sz="2600" dirty="0"/>
              <a:t>One god (Brahma – Supreme Spirit) takes many different forms</a:t>
            </a:r>
          </a:p>
          <a:p>
            <a:pPr lvl="2">
              <a:defRPr/>
            </a:pPr>
            <a:r>
              <a:rPr lang="en-US" sz="2600" dirty="0"/>
              <a:t>Vishnu – preserver of the world</a:t>
            </a:r>
          </a:p>
          <a:p>
            <a:pPr lvl="2">
              <a:defRPr/>
            </a:pPr>
            <a:r>
              <a:rPr lang="en-US" sz="2600" dirty="0"/>
              <a:t>Shiva – the destroyer</a:t>
            </a:r>
          </a:p>
          <a:p>
            <a:pPr lvl="2">
              <a:defRPr/>
            </a:pPr>
            <a:r>
              <a:rPr lang="en-US" sz="2600" dirty="0"/>
              <a:t>Krishna – youthful god, often in human </a:t>
            </a:r>
            <a:r>
              <a:rPr lang="en-US" sz="2600" dirty="0" smtClean="0"/>
              <a:t>form</a:t>
            </a:r>
          </a:p>
          <a:p>
            <a:r>
              <a:rPr lang="en-US" sz="2600" dirty="0" smtClean="0"/>
              <a:t>Became a more personal religion, which could appeal to the masses (relied less on rituals of priests, and more based on ethical behavior)</a:t>
            </a:r>
          </a:p>
          <a:p>
            <a:r>
              <a:rPr lang="en-US" sz="2600" dirty="0" smtClean="0"/>
              <a:t>Taught people should meet their caste obligations</a:t>
            </a:r>
          </a:p>
          <a:p>
            <a:pPr lvl="1"/>
            <a:endParaRPr lang="en-US" dirty="0" smtClean="0"/>
          </a:p>
        </p:txBody>
      </p:sp>
      <p:pic>
        <p:nvPicPr>
          <p:cNvPr id="6" name="Picture 8" descr="Shi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77" y="1211283"/>
            <a:ext cx="3949213" cy="53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427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447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/>
              <a:t>Indian Culture and Learning</a:t>
            </a:r>
            <a:endParaRPr lang="en-US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56416" y="1413164"/>
            <a:ext cx="5664529" cy="522514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Advances in science, math, medicine, and other areas shared with other civilizations, such as:</a:t>
            </a:r>
          </a:p>
          <a:p>
            <a:pPr lvl="1">
              <a:defRPr/>
            </a:pPr>
            <a:r>
              <a:rPr lang="en-US" sz="2800" dirty="0" smtClean="0"/>
              <a:t>Determined that the Earth was round</a:t>
            </a:r>
          </a:p>
          <a:p>
            <a:pPr lvl="1">
              <a:defRPr/>
            </a:pPr>
            <a:r>
              <a:rPr lang="en-US" sz="2800" dirty="0" smtClean="0"/>
              <a:t>Created math terms for zero and infinity</a:t>
            </a:r>
          </a:p>
          <a:p>
            <a:pPr lvl="1">
              <a:defRPr/>
            </a:pPr>
            <a:r>
              <a:rPr lang="en-US" sz="2800" dirty="0" smtClean="0"/>
              <a:t>Calculated value of pi</a:t>
            </a:r>
          </a:p>
          <a:p>
            <a:pPr lvl="1">
              <a:defRPr/>
            </a:pPr>
            <a:r>
              <a:rPr lang="en-US" sz="2800" dirty="0" smtClean="0"/>
              <a:t>Calculated length of the solar year</a:t>
            </a:r>
          </a:p>
          <a:p>
            <a:pPr lvl="1">
              <a:defRPr/>
            </a:pPr>
            <a:r>
              <a:rPr lang="en-US" sz="2800" dirty="0" smtClean="0"/>
              <a:t>Created guidebooks with classifications of diseases and medicines in them</a:t>
            </a:r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260605"/>
            <a:ext cx="2722748" cy="3730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57" y="2107127"/>
            <a:ext cx="2763652" cy="43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167" y="155885"/>
            <a:ext cx="3070761" cy="1150401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Indian Trade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327" y="391885"/>
            <a:ext cx="4595750" cy="608016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Overland trade on silk roads</a:t>
            </a:r>
          </a:p>
          <a:p>
            <a:pPr lvl="1">
              <a:defRPr/>
            </a:pPr>
            <a:r>
              <a:rPr lang="en-US" sz="2800" dirty="0" smtClean="0"/>
              <a:t>Indians became the middlemen profiting off of trade in each direction</a:t>
            </a:r>
          </a:p>
          <a:p>
            <a:pPr>
              <a:defRPr/>
            </a:pPr>
            <a:r>
              <a:rPr lang="en-US" dirty="0" smtClean="0"/>
              <a:t>Sea trade east and west on Indian Ocean</a:t>
            </a:r>
          </a:p>
          <a:p>
            <a:pPr lvl="1">
              <a:defRPr/>
            </a:pPr>
            <a:r>
              <a:rPr lang="en-US" sz="2800" dirty="0" smtClean="0"/>
              <a:t>Spices from SE Asia</a:t>
            </a:r>
          </a:p>
          <a:p>
            <a:pPr lvl="1">
              <a:defRPr/>
            </a:pPr>
            <a:r>
              <a:rPr lang="en-US" sz="2800" dirty="0" smtClean="0"/>
              <a:t>Traded with merchants from as far away as Rome</a:t>
            </a:r>
          </a:p>
          <a:p>
            <a:pPr>
              <a:defRPr/>
            </a:pPr>
            <a:r>
              <a:rPr lang="en-US" dirty="0" smtClean="0"/>
              <a:t>Effects</a:t>
            </a:r>
          </a:p>
          <a:p>
            <a:pPr lvl="1">
              <a:defRPr/>
            </a:pPr>
            <a:r>
              <a:rPr lang="en-US" sz="2800" dirty="0" smtClean="0"/>
              <a:t>Rise in banking in India</a:t>
            </a:r>
          </a:p>
          <a:p>
            <a:pPr lvl="1">
              <a:defRPr/>
            </a:pPr>
            <a:r>
              <a:rPr lang="en-US" sz="2800" dirty="0" smtClean="0"/>
              <a:t>Indian art, architecture, science, etc. spread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2" y="1306286"/>
            <a:ext cx="7077695" cy="49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11" y="536369"/>
            <a:ext cx="3886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/>
              <a:t>Vedic </a:t>
            </a:r>
            <a:r>
              <a:rPr lang="en-US" b="1" dirty="0" smtClean="0"/>
              <a:t>Age</a:t>
            </a:r>
            <a:br>
              <a:rPr lang="en-US" b="1" dirty="0" smtClean="0"/>
            </a:br>
            <a:r>
              <a:rPr lang="en-US" b="1" dirty="0" smtClean="0"/>
              <a:t>1500-500 BCE </a:t>
            </a:r>
            <a:endParaRPr lang="en-US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655" y="380999"/>
            <a:ext cx="6234545" cy="647700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Ancient Indian </a:t>
            </a:r>
            <a:r>
              <a:rPr lang="en-US" dirty="0"/>
              <a:t>society declined beginning in 1900 BCE (reasons unknown)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Aryans </a:t>
            </a:r>
            <a:r>
              <a:rPr lang="en-US" dirty="0" smtClean="0"/>
              <a:t>(an Indo-European people) arrived </a:t>
            </a:r>
            <a:r>
              <a:rPr lang="en-US" dirty="0"/>
              <a:t>by 1500 BCE from Central Asia by way of the Khyber Pass through the Hindu Kush Mountains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Aryans practiced a limited amount of agriculture, but they depended much more heavily on a pastoral </a:t>
            </a:r>
            <a:r>
              <a:rPr lang="en-US" dirty="0" smtClean="0"/>
              <a:t>economy (herding cattle, sheep and goats)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Used </a:t>
            </a:r>
            <a:r>
              <a:rPr lang="en-US" dirty="0"/>
              <a:t>horse-drawn chariots in conflicts with </a:t>
            </a:r>
            <a:r>
              <a:rPr lang="en-US" dirty="0" smtClean="0"/>
              <a:t>the native Indians known as Dravidians </a:t>
            </a:r>
            <a:r>
              <a:rPr lang="en-US" dirty="0"/>
              <a:t>(who they called </a:t>
            </a:r>
            <a:r>
              <a:rPr lang="en-US" dirty="0" err="1"/>
              <a:t>dasas</a:t>
            </a:r>
            <a:r>
              <a:rPr lang="en-US" dirty="0"/>
              <a:t> or “enemies”)</a:t>
            </a:r>
          </a:p>
        </p:txBody>
      </p:sp>
      <p:pic>
        <p:nvPicPr>
          <p:cNvPr id="4" name="Picture 3" descr="map-Indo-AryanMigrationIntoIndia-1750BCE"/>
          <p:cNvPicPr>
            <a:picLocks noChangeAspect="1" noChangeArrowheads="1"/>
          </p:cNvPicPr>
          <p:nvPr/>
        </p:nvPicPr>
        <p:blipFill rotWithShape="1">
          <a:blip r:embed="rId2">
            <a:lum bright="-6000" contras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4"/>
          <a:stretch/>
        </p:blipFill>
        <p:spPr>
          <a:xfrm>
            <a:off x="558141" y="1953492"/>
            <a:ext cx="4873831" cy="4359086"/>
          </a:xfrm>
          <a:prstGeom prst="rect">
            <a:avLst/>
          </a:prstGeom>
          <a:ln>
            <a:solidFill>
              <a:srgbClr val="CCC700"/>
            </a:solidFill>
            <a:miter lim="800000"/>
            <a:headEnd/>
            <a:tailEnd/>
          </a:ln>
          <a:effectLst>
            <a:outerShdw blurRad="12700" dist="12698" dir="2700000" algn="ctr" rotWithShape="0">
              <a:srgbClr val="808080">
                <a:alpha val="9996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6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986" y="436418"/>
            <a:ext cx="481409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Caste and </a:t>
            </a:r>
            <a:r>
              <a:rPr lang="en-US" b="1" dirty="0" smtClean="0"/>
              <a:t>Varna</a:t>
            </a:r>
            <a:endParaRPr lang="en-US" b="1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599" y="457200"/>
            <a:ext cx="5824847" cy="6096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Castes are hereditary, nearly unchangeable social classes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The Aryans used the term Varna (Color) to refer to the major social classes – “wheat colored v. darker skinned”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After about 1000 B.C.E., the Aryans increasingly recognized four main </a:t>
            </a:r>
            <a:r>
              <a:rPr lang="en-US" sz="2600" dirty="0" err="1"/>
              <a:t>Varnas</a:t>
            </a:r>
            <a:r>
              <a:rPr lang="en-US" sz="2600" dirty="0"/>
              <a:t>: 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Brahmins (priests)</a:t>
            </a:r>
          </a:p>
          <a:p>
            <a:pPr lvl="1">
              <a:lnSpc>
                <a:spcPct val="90000"/>
              </a:lnSpc>
            </a:pPr>
            <a:r>
              <a:rPr lang="en-US" sz="2600" dirty="0" err="1"/>
              <a:t>kshatriyas</a:t>
            </a:r>
            <a:r>
              <a:rPr lang="en-US" sz="2600" dirty="0"/>
              <a:t> (warriors and aristocrats)</a:t>
            </a:r>
          </a:p>
          <a:p>
            <a:pPr lvl="1">
              <a:lnSpc>
                <a:spcPct val="90000"/>
              </a:lnSpc>
            </a:pPr>
            <a:r>
              <a:rPr lang="en-US" sz="2600" dirty="0" err="1"/>
              <a:t>vaishyas</a:t>
            </a:r>
            <a:r>
              <a:rPr lang="en-US" sz="2600" dirty="0"/>
              <a:t> (cultivators, merchants, artisans)</a:t>
            </a:r>
          </a:p>
          <a:p>
            <a:pPr lvl="1">
              <a:lnSpc>
                <a:spcPct val="90000"/>
              </a:lnSpc>
            </a:pPr>
            <a:r>
              <a:rPr lang="en-US" sz="2600" dirty="0" err="1"/>
              <a:t>shudras</a:t>
            </a:r>
            <a:r>
              <a:rPr lang="en-US" sz="2600" dirty="0"/>
              <a:t> (landless peasants and serfs)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1" y="1684318"/>
            <a:ext cx="5507077" cy="3725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0327" y="5831853"/>
            <a:ext cx="342074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Untouchables (those who 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did dirty jobs) came later</a:t>
            </a:r>
          </a:p>
        </p:txBody>
      </p:sp>
    </p:spTree>
    <p:extLst>
      <p:ext uri="{BB962C8B-B14F-4D97-AF65-F5344CB8AC3E}">
        <p14:creationId xmlns:p14="http://schemas.microsoft.com/office/powerpoint/2010/main" val="25878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Modern Untouchables</a:t>
            </a:r>
          </a:p>
        </p:txBody>
      </p:sp>
      <p:pic>
        <p:nvPicPr>
          <p:cNvPr id="16387" name="Picture 9" descr="Untouchabl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447801"/>
            <a:ext cx="3505200" cy="2379663"/>
          </a:xfrm>
        </p:spPr>
      </p:pic>
      <p:pic>
        <p:nvPicPr>
          <p:cNvPr id="16388" name="Picture 10" descr="Untouch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4625"/>
            <a:ext cx="41148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5943600" y="5356226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Modern India has 160 million untouchables or approximately 15% of India’s population.</a:t>
            </a:r>
          </a:p>
        </p:txBody>
      </p:sp>
      <p:pic>
        <p:nvPicPr>
          <p:cNvPr id="16390" name="Picture 12" descr="Untouchabl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94139"/>
            <a:ext cx="3505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590800" y="76200"/>
            <a:ext cx="7543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3000" b="1">
                <a:latin typeface="Copperplate Gothic Light" charset="0"/>
              </a:rPr>
              <a:t>Varna (Social Hierarchy)</a:t>
            </a:r>
            <a:endParaRPr lang="en-US" sz="4800" b="1">
              <a:solidFill>
                <a:srgbClr val="D4CF00"/>
              </a:solidFill>
              <a:latin typeface="Copperplate Gothic Light" charset="0"/>
            </a:endParaRPr>
          </a:p>
        </p:txBody>
      </p:sp>
      <p:sp>
        <p:nvSpPr>
          <p:cNvPr id="54275" name="Freeform 3"/>
          <p:cNvSpPr>
            <a:spLocks noChangeArrowheads="1"/>
          </p:cNvSpPr>
          <p:nvPr/>
        </p:nvSpPr>
        <p:spPr bwMode="auto">
          <a:xfrm>
            <a:off x="3937001" y="4691064"/>
            <a:ext cx="5776913" cy="1290637"/>
          </a:xfrm>
          <a:custGeom>
            <a:avLst/>
            <a:gdLst>
              <a:gd name="T0" fmla="*/ 2147483647 w 3639"/>
              <a:gd name="T1" fmla="*/ 2048885444 h 813"/>
              <a:gd name="T2" fmla="*/ 2147483647 w 3639"/>
              <a:gd name="T3" fmla="*/ 1706144327 h 813"/>
              <a:gd name="T4" fmla="*/ 2147483647 w 3639"/>
              <a:gd name="T5" fmla="*/ 0 h 813"/>
              <a:gd name="T6" fmla="*/ 0 w 3639"/>
              <a:gd name="T7" fmla="*/ 0 h 813"/>
              <a:gd name="T8" fmla="*/ 0 60000 65536"/>
              <a:gd name="T9" fmla="*/ 0 60000 65536"/>
              <a:gd name="T10" fmla="*/ 0 60000 65536"/>
              <a:gd name="T11" fmla="*/ 0 60000 65536"/>
              <a:gd name="T12" fmla="*/ 0 w 3639"/>
              <a:gd name="T13" fmla="*/ 0 h 813"/>
              <a:gd name="T14" fmla="*/ 3639 w 3639"/>
              <a:gd name="T15" fmla="*/ 813 h 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9" h="813">
                <a:moveTo>
                  <a:pt x="3489" y="813"/>
                </a:moveTo>
                <a:lnTo>
                  <a:pt x="3639" y="677"/>
                </a:lnTo>
                <a:lnTo>
                  <a:pt x="3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E2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6" name="Freeform 4"/>
          <p:cNvSpPr>
            <a:spLocks noChangeArrowheads="1"/>
          </p:cNvSpPr>
          <p:nvPr/>
        </p:nvSpPr>
        <p:spPr bwMode="auto">
          <a:xfrm>
            <a:off x="3690939" y="4691063"/>
            <a:ext cx="5316537" cy="457200"/>
          </a:xfrm>
          <a:custGeom>
            <a:avLst/>
            <a:gdLst>
              <a:gd name="T0" fmla="*/ 0 w 3349"/>
              <a:gd name="T1" fmla="*/ 345262200 h 288"/>
              <a:gd name="T2" fmla="*/ 2147483647 w 3349"/>
              <a:gd name="T3" fmla="*/ 725805000 h 288"/>
              <a:gd name="T4" fmla="*/ 2147483647 w 3349"/>
              <a:gd name="T5" fmla="*/ 0 h 288"/>
              <a:gd name="T6" fmla="*/ 390623388 w 3349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349"/>
              <a:gd name="T13" fmla="*/ 0 h 288"/>
              <a:gd name="T14" fmla="*/ 3349 w 3349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9" h="288">
                <a:moveTo>
                  <a:pt x="0" y="137"/>
                </a:moveTo>
                <a:lnTo>
                  <a:pt x="3032" y="288"/>
                </a:lnTo>
                <a:lnTo>
                  <a:pt x="3349" y="0"/>
                </a:lnTo>
                <a:lnTo>
                  <a:pt x="155" y="0"/>
                </a:lnTo>
                <a:close/>
              </a:path>
            </a:pathLst>
          </a:custGeom>
          <a:solidFill>
            <a:srgbClr val="65B9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7" name="Freeform 5"/>
          <p:cNvSpPr>
            <a:spLocks noChangeArrowheads="1"/>
          </p:cNvSpPr>
          <p:nvPr/>
        </p:nvSpPr>
        <p:spPr bwMode="auto">
          <a:xfrm>
            <a:off x="2998788" y="4895851"/>
            <a:ext cx="6489700" cy="1076325"/>
          </a:xfrm>
          <a:custGeom>
            <a:avLst/>
            <a:gdLst>
              <a:gd name="T0" fmla="*/ 0 w 4088"/>
              <a:gd name="T1" fmla="*/ 1708665938 h 678"/>
              <a:gd name="T2" fmla="*/ 2147483647 w 4088"/>
              <a:gd name="T3" fmla="*/ 1708665938 h 678"/>
              <a:gd name="T4" fmla="*/ 2147483647 w 4088"/>
              <a:gd name="T5" fmla="*/ 0 h 678"/>
              <a:gd name="T6" fmla="*/ 1126510638 w 4088"/>
              <a:gd name="T7" fmla="*/ 0 h 678"/>
              <a:gd name="T8" fmla="*/ 0 60000 65536"/>
              <a:gd name="T9" fmla="*/ 0 60000 65536"/>
              <a:gd name="T10" fmla="*/ 0 60000 65536"/>
              <a:gd name="T11" fmla="*/ 0 60000 65536"/>
              <a:gd name="T12" fmla="*/ 0 w 4088"/>
              <a:gd name="T13" fmla="*/ 0 h 678"/>
              <a:gd name="T14" fmla="*/ 4088 w 4088"/>
              <a:gd name="T15" fmla="*/ 678 h 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8" h="678">
                <a:moveTo>
                  <a:pt x="0" y="678"/>
                </a:moveTo>
                <a:lnTo>
                  <a:pt x="4088" y="678"/>
                </a:lnTo>
                <a:lnTo>
                  <a:pt x="3640" y="0"/>
                </a:lnTo>
                <a:lnTo>
                  <a:pt x="447" y="0"/>
                </a:lnTo>
                <a:close/>
              </a:path>
            </a:pathLst>
          </a:custGeom>
          <a:solidFill>
            <a:srgbClr val="CDCDF3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8" name="Freeform 6"/>
          <p:cNvSpPr>
            <a:spLocks noChangeArrowheads="1"/>
          </p:cNvSpPr>
          <p:nvPr/>
        </p:nvSpPr>
        <p:spPr bwMode="auto">
          <a:xfrm>
            <a:off x="4692650" y="3519489"/>
            <a:ext cx="4222750" cy="1273175"/>
          </a:xfrm>
          <a:custGeom>
            <a:avLst/>
            <a:gdLst>
              <a:gd name="T0" fmla="*/ 2147483647 w 2660"/>
              <a:gd name="T1" fmla="*/ 2021165313 h 802"/>
              <a:gd name="T2" fmla="*/ 2147483647 w 2660"/>
              <a:gd name="T3" fmla="*/ 1670864388 h 802"/>
              <a:gd name="T4" fmla="*/ 2147483647 w 2660"/>
              <a:gd name="T5" fmla="*/ 0 h 802"/>
              <a:gd name="T6" fmla="*/ 0 w 2660"/>
              <a:gd name="T7" fmla="*/ 0 h 802"/>
              <a:gd name="T8" fmla="*/ 0 60000 65536"/>
              <a:gd name="T9" fmla="*/ 0 60000 65536"/>
              <a:gd name="T10" fmla="*/ 0 60000 65536"/>
              <a:gd name="T11" fmla="*/ 0 60000 65536"/>
              <a:gd name="T12" fmla="*/ 0 w 2660"/>
              <a:gd name="T13" fmla="*/ 0 h 802"/>
              <a:gd name="T14" fmla="*/ 2660 w 2660"/>
              <a:gd name="T15" fmla="*/ 802 h 8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0" h="802">
                <a:moveTo>
                  <a:pt x="2520" y="802"/>
                </a:moveTo>
                <a:lnTo>
                  <a:pt x="2660" y="663"/>
                </a:lnTo>
                <a:lnTo>
                  <a:pt x="2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E2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9" name="Freeform 7"/>
          <p:cNvSpPr>
            <a:spLocks noChangeArrowheads="1"/>
          </p:cNvSpPr>
          <p:nvPr/>
        </p:nvSpPr>
        <p:spPr bwMode="auto">
          <a:xfrm>
            <a:off x="4454526" y="3519489"/>
            <a:ext cx="3756025" cy="776287"/>
          </a:xfrm>
          <a:custGeom>
            <a:avLst/>
            <a:gdLst>
              <a:gd name="T0" fmla="*/ 0 w 2366"/>
              <a:gd name="T1" fmla="*/ 340220081 h 489"/>
              <a:gd name="T2" fmla="*/ 2147483647 w 2366"/>
              <a:gd name="T3" fmla="*/ 1232354819 h 489"/>
              <a:gd name="T4" fmla="*/ 2147483647 w 2366"/>
              <a:gd name="T5" fmla="*/ 0 h 489"/>
              <a:gd name="T6" fmla="*/ 378023438 w 2366"/>
              <a:gd name="T7" fmla="*/ 0 h 489"/>
              <a:gd name="T8" fmla="*/ 0 60000 65536"/>
              <a:gd name="T9" fmla="*/ 0 60000 65536"/>
              <a:gd name="T10" fmla="*/ 0 60000 65536"/>
              <a:gd name="T11" fmla="*/ 0 60000 65536"/>
              <a:gd name="T12" fmla="*/ 0 w 2366"/>
              <a:gd name="T13" fmla="*/ 0 h 489"/>
              <a:gd name="T14" fmla="*/ 2366 w 2366"/>
              <a:gd name="T15" fmla="*/ 489 h 4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6" h="489">
                <a:moveTo>
                  <a:pt x="0" y="135"/>
                </a:moveTo>
                <a:lnTo>
                  <a:pt x="1863" y="489"/>
                </a:lnTo>
                <a:lnTo>
                  <a:pt x="2366" y="0"/>
                </a:lnTo>
                <a:lnTo>
                  <a:pt x="150" y="0"/>
                </a:lnTo>
                <a:close/>
              </a:path>
            </a:pathLst>
          </a:custGeom>
          <a:solidFill>
            <a:srgbClr val="69FF6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0" name="Freeform 8"/>
          <p:cNvSpPr>
            <a:spLocks noChangeArrowheads="1"/>
          </p:cNvSpPr>
          <p:nvPr/>
        </p:nvSpPr>
        <p:spPr bwMode="auto">
          <a:xfrm>
            <a:off x="3776664" y="3724276"/>
            <a:ext cx="4910137" cy="1052513"/>
          </a:xfrm>
          <a:custGeom>
            <a:avLst/>
            <a:gdLst>
              <a:gd name="T0" fmla="*/ 0 w 3093"/>
              <a:gd name="T1" fmla="*/ 1670865181 h 663"/>
              <a:gd name="T2" fmla="*/ 2147483647 w 3093"/>
              <a:gd name="T3" fmla="*/ 1670865181 h 663"/>
              <a:gd name="T4" fmla="*/ 2147483647 w 3093"/>
              <a:gd name="T5" fmla="*/ 0 h 663"/>
              <a:gd name="T6" fmla="*/ 1091226751 w 3093"/>
              <a:gd name="T7" fmla="*/ 0 h 663"/>
              <a:gd name="T8" fmla="*/ 0 60000 65536"/>
              <a:gd name="T9" fmla="*/ 0 60000 65536"/>
              <a:gd name="T10" fmla="*/ 0 60000 65536"/>
              <a:gd name="T11" fmla="*/ 0 60000 65536"/>
              <a:gd name="T12" fmla="*/ 0 w 3093"/>
              <a:gd name="T13" fmla="*/ 0 h 663"/>
              <a:gd name="T14" fmla="*/ 3093 w 3093"/>
              <a:gd name="T15" fmla="*/ 663 h 6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93" h="663">
                <a:moveTo>
                  <a:pt x="0" y="663"/>
                </a:moveTo>
                <a:lnTo>
                  <a:pt x="3093" y="663"/>
                </a:lnTo>
                <a:lnTo>
                  <a:pt x="2651" y="0"/>
                </a:lnTo>
                <a:lnTo>
                  <a:pt x="433" y="0"/>
                </a:lnTo>
                <a:close/>
              </a:path>
            </a:pathLst>
          </a:custGeom>
          <a:solidFill>
            <a:srgbClr val="BDFFB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1" name="Freeform 9"/>
          <p:cNvSpPr>
            <a:spLocks noChangeArrowheads="1"/>
          </p:cNvSpPr>
          <p:nvPr/>
        </p:nvSpPr>
        <p:spPr bwMode="auto">
          <a:xfrm>
            <a:off x="5483226" y="2352676"/>
            <a:ext cx="2644775" cy="1249363"/>
          </a:xfrm>
          <a:custGeom>
            <a:avLst/>
            <a:gdLst>
              <a:gd name="T0" fmla="*/ 2147483647 w 1666"/>
              <a:gd name="T1" fmla="*/ 1983364556 h 787"/>
              <a:gd name="T2" fmla="*/ 2147483647 w 1666"/>
              <a:gd name="T3" fmla="*/ 1650703798 h 787"/>
              <a:gd name="T4" fmla="*/ 2147483647 w 1666"/>
              <a:gd name="T5" fmla="*/ 0 h 787"/>
              <a:gd name="T6" fmla="*/ 0 w 1666"/>
              <a:gd name="T7" fmla="*/ 0 h 787"/>
              <a:gd name="T8" fmla="*/ 0 60000 65536"/>
              <a:gd name="T9" fmla="*/ 0 60000 65536"/>
              <a:gd name="T10" fmla="*/ 0 60000 65536"/>
              <a:gd name="T11" fmla="*/ 0 60000 65536"/>
              <a:gd name="T12" fmla="*/ 0 w 1666"/>
              <a:gd name="T13" fmla="*/ 0 h 787"/>
              <a:gd name="T14" fmla="*/ 1666 w 1666"/>
              <a:gd name="T15" fmla="*/ 787 h 7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6" h="787">
                <a:moveTo>
                  <a:pt x="1514" y="787"/>
                </a:moveTo>
                <a:lnTo>
                  <a:pt x="1666" y="655"/>
                </a:lnTo>
                <a:lnTo>
                  <a:pt x="12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1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2" name="Freeform 10"/>
          <p:cNvSpPr>
            <a:spLocks noChangeArrowheads="1"/>
          </p:cNvSpPr>
          <p:nvPr/>
        </p:nvSpPr>
        <p:spPr bwMode="auto">
          <a:xfrm>
            <a:off x="5253038" y="2352675"/>
            <a:ext cx="2197100" cy="465138"/>
          </a:xfrm>
          <a:custGeom>
            <a:avLst/>
            <a:gdLst>
              <a:gd name="T0" fmla="*/ 0 w 1384"/>
              <a:gd name="T1" fmla="*/ 332660983 h 293"/>
              <a:gd name="T2" fmla="*/ 2147483647 w 1384"/>
              <a:gd name="T3" fmla="*/ 738407369 h 293"/>
              <a:gd name="T4" fmla="*/ 2147483647 w 1384"/>
              <a:gd name="T5" fmla="*/ 0 h 293"/>
              <a:gd name="T6" fmla="*/ 365423450 w 1384"/>
              <a:gd name="T7" fmla="*/ 0 h 293"/>
              <a:gd name="T8" fmla="*/ 0 60000 65536"/>
              <a:gd name="T9" fmla="*/ 0 60000 65536"/>
              <a:gd name="T10" fmla="*/ 0 60000 65536"/>
              <a:gd name="T11" fmla="*/ 0 60000 65536"/>
              <a:gd name="T12" fmla="*/ 0 w 1384"/>
              <a:gd name="T13" fmla="*/ 0 h 293"/>
              <a:gd name="T14" fmla="*/ 1384 w 1384"/>
              <a:gd name="T15" fmla="*/ 293 h 2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4" h="293">
                <a:moveTo>
                  <a:pt x="0" y="132"/>
                </a:moveTo>
                <a:lnTo>
                  <a:pt x="1073" y="293"/>
                </a:lnTo>
                <a:lnTo>
                  <a:pt x="1384" y="0"/>
                </a:lnTo>
                <a:lnTo>
                  <a:pt x="145" y="0"/>
                </a:lnTo>
                <a:close/>
              </a:path>
            </a:pathLst>
          </a:custGeom>
          <a:solidFill>
            <a:srgbClr val="FFC15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3" name="Freeform 11"/>
          <p:cNvSpPr>
            <a:spLocks noChangeArrowheads="1"/>
          </p:cNvSpPr>
          <p:nvPr/>
        </p:nvSpPr>
        <p:spPr bwMode="auto">
          <a:xfrm>
            <a:off x="4695031" y="2427548"/>
            <a:ext cx="3335337" cy="1036637"/>
          </a:xfrm>
          <a:custGeom>
            <a:avLst/>
            <a:gdLst>
              <a:gd name="T0" fmla="*/ 0 w 2101"/>
              <a:gd name="T1" fmla="*/ 1645660444 h 653"/>
              <a:gd name="T2" fmla="*/ 2147483647 w 2101"/>
              <a:gd name="T3" fmla="*/ 1645660444 h 653"/>
              <a:gd name="T4" fmla="*/ 2147483647 w 2101"/>
              <a:gd name="T5" fmla="*/ 0 h 653"/>
              <a:gd name="T6" fmla="*/ 1093747649 w 2101"/>
              <a:gd name="T7" fmla="*/ 0 h 653"/>
              <a:gd name="T8" fmla="*/ 0 60000 65536"/>
              <a:gd name="T9" fmla="*/ 0 60000 65536"/>
              <a:gd name="T10" fmla="*/ 0 60000 65536"/>
              <a:gd name="T11" fmla="*/ 0 60000 65536"/>
              <a:gd name="T12" fmla="*/ 0 w 2101"/>
              <a:gd name="T13" fmla="*/ 0 h 653"/>
              <a:gd name="T14" fmla="*/ 2101 w 2101"/>
              <a:gd name="T15" fmla="*/ 653 h 6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01" h="653">
                <a:moveTo>
                  <a:pt x="0" y="653"/>
                </a:moveTo>
                <a:lnTo>
                  <a:pt x="2101" y="653"/>
                </a:lnTo>
                <a:lnTo>
                  <a:pt x="1676" y="0"/>
                </a:lnTo>
                <a:lnTo>
                  <a:pt x="434" y="0"/>
                </a:lnTo>
                <a:close/>
              </a:path>
            </a:pathLst>
          </a:custGeom>
          <a:solidFill>
            <a:srgbClr val="FDC47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4" name="Freeform 12"/>
          <p:cNvSpPr>
            <a:spLocks noChangeArrowheads="1"/>
          </p:cNvSpPr>
          <p:nvPr/>
        </p:nvSpPr>
        <p:spPr bwMode="auto">
          <a:xfrm>
            <a:off x="5372100" y="1009946"/>
            <a:ext cx="1981200" cy="1295400"/>
          </a:xfrm>
          <a:custGeom>
            <a:avLst/>
            <a:gdLst>
              <a:gd name="T0" fmla="*/ 0 w 1128"/>
              <a:gd name="T1" fmla="*/ 1960351822 h 856"/>
              <a:gd name="T2" fmla="*/ 2147483647 w 1128"/>
              <a:gd name="T3" fmla="*/ 1960351822 h 856"/>
              <a:gd name="T4" fmla="*/ 1730618597 w 1128"/>
              <a:gd name="T5" fmla="*/ 0 h 856"/>
              <a:gd name="T6" fmla="*/ 0 60000 65536"/>
              <a:gd name="T7" fmla="*/ 0 60000 65536"/>
              <a:gd name="T8" fmla="*/ 0 60000 65536"/>
              <a:gd name="T9" fmla="*/ 0 w 1128"/>
              <a:gd name="T10" fmla="*/ 0 h 856"/>
              <a:gd name="T11" fmla="*/ 1128 w 1128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856">
                <a:moveTo>
                  <a:pt x="0" y="856"/>
                </a:moveTo>
                <a:lnTo>
                  <a:pt x="1128" y="856"/>
                </a:lnTo>
                <a:lnTo>
                  <a:pt x="561" y="0"/>
                </a:lnTo>
                <a:close/>
              </a:path>
            </a:pathLst>
          </a:custGeom>
          <a:solidFill>
            <a:srgbClr val="FFB7B7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968750" y="5270908"/>
            <a:ext cx="4502150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1500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Light" charset="0"/>
                <a:ea typeface="ＭＳ Ｐゴシック" pitchFamily="84" charset="-128"/>
                <a:cs typeface="ＭＳ Ｐゴシック" pitchFamily="84" charset="-128"/>
              </a:rPr>
              <a:t>Shudras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opperplate Gothic Light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519614" y="4121558"/>
            <a:ext cx="340677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1500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Light" charset="0"/>
                <a:ea typeface="ＭＳ Ｐゴシック" pitchFamily="84" charset="-128"/>
                <a:cs typeface="ＭＳ Ｐゴシック" pitchFamily="84" charset="-128"/>
              </a:rPr>
              <a:t>Vaishyas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opperplate Gothic Light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257801" y="2953158"/>
            <a:ext cx="213042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1500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Light" charset="0"/>
                <a:ea typeface="ＭＳ Ｐゴシック" pitchFamily="84" charset="-128"/>
                <a:cs typeface="ＭＳ Ｐゴシック" pitchFamily="84" charset="-128"/>
              </a:rPr>
              <a:t>Kshatriyas 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3200400" y="6248400"/>
            <a:ext cx="61722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1" charset="-128"/>
              </a:defRPr>
            </a:lvl9pPr>
          </a:lstStyle>
          <a:p>
            <a:pPr algn="ctr">
              <a:spcAft>
                <a:spcPct val="15000"/>
              </a:spcAft>
            </a:pPr>
            <a:r>
              <a:rPr lang="en-US" sz="2600" b="1" dirty="0">
                <a:latin typeface="Copperplate Gothic Light" charset="0"/>
              </a:rPr>
              <a:t>Pariahs [</a:t>
            </a:r>
            <a:r>
              <a:rPr lang="en-US" sz="2600" b="1" i="1" dirty="0" err="1">
                <a:latin typeface="Copperplate Gothic Light" charset="0"/>
              </a:rPr>
              <a:t>Harijan</a:t>
            </a:r>
            <a:r>
              <a:rPr lang="en-US" sz="2600" b="1" dirty="0">
                <a:latin typeface="Copperplate Gothic Light" charset="0"/>
              </a:rPr>
              <a:t>] </a:t>
            </a:r>
            <a:r>
              <a:rPr lang="en-US" sz="2600" b="1" dirty="0">
                <a:latin typeface="Copperplate Gothic Light" charset="0"/>
                <a:sym typeface="Wingdings" charset="2"/>
              </a:rPr>
              <a:t> U</a:t>
            </a:r>
            <a:r>
              <a:rPr lang="en-US" sz="2600" b="1" dirty="0">
                <a:latin typeface="Copperplate Gothic Light" charset="0"/>
              </a:rPr>
              <a:t>ntouchables</a:t>
            </a:r>
            <a:endParaRPr lang="en-US" sz="2600" b="1" dirty="0">
              <a:solidFill>
                <a:schemeClr val="bg1"/>
              </a:solidFill>
              <a:latin typeface="Copperplate Gothic Light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260976" y="2026058"/>
            <a:ext cx="213042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1500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Light" charset="0"/>
                <a:ea typeface="ＭＳ Ｐゴシック" pitchFamily="84" charset="-128"/>
                <a:cs typeface="ＭＳ Ｐゴシック" pitchFamily="84" charset="-128"/>
              </a:rPr>
              <a:t>Brahmins</a:t>
            </a:r>
          </a:p>
        </p:txBody>
      </p:sp>
      <p:sp>
        <p:nvSpPr>
          <p:cNvPr id="54290" name="Freeform 18"/>
          <p:cNvSpPr>
            <a:spLocks noChangeArrowheads="1"/>
          </p:cNvSpPr>
          <p:nvPr/>
        </p:nvSpPr>
        <p:spPr bwMode="auto">
          <a:xfrm>
            <a:off x="6362700" y="1079296"/>
            <a:ext cx="1047750" cy="1285875"/>
          </a:xfrm>
          <a:custGeom>
            <a:avLst/>
            <a:gdLst>
              <a:gd name="T0" fmla="*/ 1663303125 w 660"/>
              <a:gd name="T1" fmla="*/ 1920359063 h 810"/>
              <a:gd name="T2" fmla="*/ 60483750 w 660"/>
              <a:gd name="T3" fmla="*/ 0 h 810"/>
              <a:gd name="T4" fmla="*/ 0 w 660"/>
              <a:gd name="T5" fmla="*/ 15120938 h 810"/>
              <a:gd name="T6" fmla="*/ 1481851875 w 660"/>
              <a:gd name="T7" fmla="*/ 2041326563 h 810"/>
              <a:gd name="T8" fmla="*/ 1617940313 w 660"/>
              <a:gd name="T9" fmla="*/ 1950600938 h 810"/>
              <a:gd name="T10" fmla="*/ 1663303125 w 660"/>
              <a:gd name="T11" fmla="*/ 1920359063 h 8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0"/>
              <a:gd name="T19" fmla="*/ 0 h 810"/>
              <a:gd name="T20" fmla="*/ 660 w 660"/>
              <a:gd name="T21" fmla="*/ 810 h 8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0" h="810">
                <a:moveTo>
                  <a:pt x="660" y="762"/>
                </a:moveTo>
                <a:lnTo>
                  <a:pt x="24" y="0"/>
                </a:lnTo>
                <a:lnTo>
                  <a:pt x="0" y="6"/>
                </a:lnTo>
                <a:lnTo>
                  <a:pt x="588" y="810"/>
                </a:lnTo>
                <a:lnTo>
                  <a:pt x="642" y="774"/>
                </a:lnTo>
                <a:lnTo>
                  <a:pt x="660" y="762"/>
                </a:lnTo>
                <a:close/>
              </a:path>
            </a:pathLst>
          </a:custGeom>
          <a:solidFill>
            <a:srgbClr val="FF5D5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254" y="120081"/>
            <a:ext cx="570134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00" b="1" dirty="0"/>
              <a:t>Caste and Social Mobility</a:t>
            </a:r>
            <a:endParaRPr lang="en-US" b="1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642" y="1143000"/>
            <a:ext cx="6328558" cy="5486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Caste distinctions became central institutions in Aryan India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In other empires, states maintained public order, but in India the caste system served as a principal foundation of social stability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Individuals are often more closely identified with their </a:t>
            </a:r>
            <a:r>
              <a:rPr lang="en-US" sz="2600" u="sng" dirty="0" err="1"/>
              <a:t>jati</a:t>
            </a:r>
            <a:r>
              <a:rPr lang="en-US" sz="2600" dirty="0"/>
              <a:t> (sub-castes based on occupation) than their cities or states, and have played a large role in maintaining social discipline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Patriarchal society developed;  women influenced affairs within their families but enjoyed no public authority </a:t>
            </a:r>
          </a:p>
        </p:txBody>
      </p:sp>
      <p:pic>
        <p:nvPicPr>
          <p:cNvPr id="4" name="Picture 4" descr="Brah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04" y="497124"/>
            <a:ext cx="2833053" cy="5931800"/>
          </a:xfrm>
          <a:prstGeom prst="rect">
            <a:avLst/>
          </a:prstGeom>
          <a:noFill/>
          <a:ln w="9525">
            <a:solidFill>
              <a:srgbClr val="CCC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733904" y="288216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pperplate Gothic Light" charset="0"/>
              </a:rPr>
              <a:t>Kshatriyas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943704" y="1796534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pperplate Gothic Light" charset="0"/>
              </a:rPr>
              <a:t>Brahmins</a:t>
            </a:r>
            <a:endParaRPr lang="en-US" b="1" dirty="0">
              <a:solidFill>
                <a:schemeClr val="bg1"/>
              </a:solidFill>
              <a:latin typeface="Copperplate Gothic Light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943704" y="4075998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pperplate Gothic Light" charset="0"/>
              </a:rPr>
              <a:t>Vaishyas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pperplate Gothic Light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599218" y="56388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pperplate Gothic Light" charset="0"/>
              </a:rPr>
              <a:t>Shudras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pperplate Gothic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81000"/>
            <a:ext cx="441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Bhagavad Gita</a:t>
            </a:r>
            <a:br>
              <a:rPr lang="en-US" sz="4000" b="1" dirty="0"/>
            </a:br>
            <a:r>
              <a:rPr lang="en-US" sz="4000" b="1" i="1" dirty="0"/>
              <a:t>“Song of the Lord”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0" y="304800"/>
            <a:ext cx="5577444" cy="632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a 700-verse scripture that is part of the Hindu epic </a:t>
            </a:r>
            <a:r>
              <a:rPr lang="en-US" u="sng" dirty="0"/>
              <a:t>Mahabharata</a:t>
            </a:r>
          </a:p>
          <a:p>
            <a:pPr>
              <a:defRPr/>
            </a:pPr>
            <a:r>
              <a:rPr lang="en-US" dirty="0"/>
              <a:t>This scripture contains a conversation between </a:t>
            </a:r>
            <a:r>
              <a:rPr lang="en-US" dirty="0" err="1"/>
              <a:t>Pandava</a:t>
            </a:r>
            <a:r>
              <a:rPr lang="en-US" dirty="0"/>
              <a:t> prince </a:t>
            </a:r>
            <a:r>
              <a:rPr lang="en-US" dirty="0" err="1"/>
              <a:t>Arjuna</a:t>
            </a:r>
            <a:r>
              <a:rPr lang="en-US" dirty="0"/>
              <a:t> and his guide Lord Krishna</a:t>
            </a:r>
          </a:p>
          <a:p>
            <a:pPr>
              <a:defRPr/>
            </a:pPr>
            <a:r>
              <a:rPr lang="en-US" dirty="0"/>
              <a:t>A </a:t>
            </a:r>
            <a:r>
              <a:rPr lang="en-US" dirty="0" err="1"/>
              <a:t>kshatriya</a:t>
            </a:r>
            <a:r>
              <a:rPr lang="en-US" dirty="0"/>
              <a:t> warrior </a:t>
            </a:r>
            <a:r>
              <a:rPr lang="en-US" dirty="0" err="1"/>
              <a:t>Arjuna</a:t>
            </a:r>
            <a:r>
              <a:rPr lang="en-US" dirty="0"/>
              <a:t> doesn’t want to fight in a destructive war and turns to his charioteer Krishna for counsel</a:t>
            </a:r>
          </a:p>
          <a:p>
            <a:pPr>
              <a:defRPr/>
            </a:pPr>
            <a:r>
              <a:rPr lang="en-US" dirty="0"/>
              <a:t>Krishna imparts to </a:t>
            </a:r>
            <a:r>
              <a:rPr lang="en-US" dirty="0" err="1"/>
              <a:t>Arjuna</a:t>
            </a:r>
            <a:r>
              <a:rPr lang="en-US" dirty="0"/>
              <a:t> wisdom, the path to devotion, and the doctrine of selfless action</a:t>
            </a:r>
          </a:p>
          <a:p>
            <a:pPr>
              <a:defRPr/>
            </a:pPr>
            <a:r>
              <a:rPr lang="en-US" dirty="0"/>
              <a:t>The Gita upholds the theological tradition of the Upanishads</a:t>
            </a:r>
          </a:p>
        </p:txBody>
      </p:sp>
      <p:pic>
        <p:nvPicPr>
          <p:cNvPr id="1843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208" y="1657597"/>
            <a:ext cx="4114800" cy="4732338"/>
          </a:xfrm>
        </p:spPr>
      </p:pic>
    </p:spTree>
    <p:extLst>
      <p:ext uri="{BB962C8B-B14F-4D97-AF65-F5344CB8AC3E}">
        <p14:creationId xmlns:p14="http://schemas.microsoft.com/office/powerpoint/2010/main" val="10662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32" y="365125"/>
            <a:ext cx="7932717" cy="1325563"/>
          </a:xfrm>
        </p:spPr>
        <p:txBody>
          <a:bodyPr/>
          <a:lstStyle/>
          <a:p>
            <a:r>
              <a:rPr lang="en-US" b="1" dirty="0"/>
              <a:t>Birth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78829" cy="4351338"/>
          </a:xfrm>
        </p:spPr>
        <p:txBody>
          <a:bodyPr/>
          <a:lstStyle/>
          <a:p>
            <a:r>
              <a:rPr lang="en-US" sz="3200" dirty="0"/>
              <a:t>Hinduism is a collection of beliefs that developed slowly over time (through the blending of Dravidian and Aryan beliefs)</a:t>
            </a:r>
          </a:p>
          <a:p>
            <a:r>
              <a:rPr lang="en-US" sz="3200" dirty="0"/>
              <a:t>Unlike Christianity, Judaism, and Buddhism, it did not have a founder with a single set of ideas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33" y="855023"/>
            <a:ext cx="5150661" cy="51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1272</Words>
  <Application>Microsoft Office PowerPoint</Application>
  <PresentationFormat>Custom</PresentationFormat>
  <Paragraphs>139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Modern World History Religions of Classical India</vt:lpstr>
      <vt:lpstr>Indo-Europeans Invasions</vt:lpstr>
      <vt:lpstr>Vedic Age 1500-500 BCE </vt:lpstr>
      <vt:lpstr>Caste and Varna</vt:lpstr>
      <vt:lpstr>Modern Untouchables</vt:lpstr>
      <vt:lpstr>PowerPoint Presentation</vt:lpstr>
      <vt:lpstr>Caste and Social Mobility</vt:lpstr>
      <vt:lpstr>Bhagavad Gita “Song of the Lord”</vt:lpstr>
      <vt:lpstr>Birth of Hinduism</vt:lpstr>
      <vt:lpstr>Teachings about Reincarnation</vt:lpstr>
      <vt:lpstr>Hinduism and the Caste System</vt:lpstr>
      <vt:lpstr>Buddhism</vt:lpstr>
      <vt:lpstr>Buddha’s Teachings</vt:lpstr>
      <vt:lpstr>The Eightfold Path</vt:lpstr>
      <vt:lpstr>Popularity of Buddhism</vt:lpstr>
      <vt:lpstr>Buddhism vs. Hinduism</vt:lpstr>
      <vt:lpstr>Spread of Buddhism</vt:lpstr>
      <vt:lpstr>Buddhism and Hinduism Became Removed from the People</vt:lpstr>
      <vt:lpstr>Buddhism Adapts</vt:lpstr>
      <vt:lpstr>Hinduism Adapts</vt:lpstr>
      <vt:lpstr>Indian Culture and Learning</vt:lpstr>
      <vt:lpstr>Indian Trade</vt:lpstr>
    </vt:vector>
  </TitlesOfParts>
  <Company>Waterford Union 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 Religions of Classical India</dc:title>
  <dc:creator>Leonard Jon</dc:creator>
  <cp:lastModifiedBy>Leonard Jon</cp:lastModifiedBy>
  <cp:revision>17</cp:revision>
  <dcterms:created xsi:type="dcterms:W3CDTF">2013-10-15T12:42:25Z</dcterms:created>
  <dcterms:modified xsi:type="dcterms:W3CDTF">2013-11-14T18:38:21Z</dcterms:modified>
</cp:coreProperties>
</file>