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D1A8D-1CFC-42FD-BC63-EB7677E5C211}"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72472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D1A8D-1CFC-42FD-BC63-EB7677E5C211}"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269872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D1A8D-1CFC-42FD-BC63-EB7677E5C211}"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376380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D1A8D-1CFC-42FD-BC63-EB7677E5C211}"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142110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D1A8D-1CFC-42FD-BC63-EB7677E5C211}"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266111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D1A8D-1CFC-42FD-BC63-EB7677E5C211}"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167341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D1A8D-1CFC-42FD-BC63-EB7677E5C211}" type="datetimeFigureOut">
              <a:rPr lang="en-US" smtClean="0"/>
              <a:t>12/16/2013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400226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D1A8D-1CFC-42FD-BC63-EB7677E5C211}" type="datetimeFigureOut">
              <a:rPr lang="en-US" smtClean="0"/>
              <a:t>12/16/2013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344094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D1A8D-1CFC-42FD-BC63-EB7677E5C211}" type="datetimeFigureOut">
              <a:rPr lang="en-US" smtClean="0"/>
              <a:t>12/16/2013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31357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D1A8D-1CFC-42FD-BC63-EB7677E5C211}"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290202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D1A8D-1CFC-42FD-BC63-EB7677E5C211}"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6C399-F730-4219-A5B5-316788A7A555}" type="slidenum">
              <a:rPr lang="en-US" smtClean="0"/>
              <a:t>‹#›</a:t>
            </a:fld>
            <a:endParaRPr lang="en-US"/>
          </a:p>
        </p:txBody>
      </p:sp>
    </p:spTree>
    <p:extLst>
      <p:ext uri="{BB962C8B-B14F-4D97-AF65-F5344CB8AC3E}">
        <p14:creationId xmlns:p14="http://schemas.microsoft.com/office/powerpoint/2010/main" val="40429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D1A8D-1CFC-42FD-BC63-EB7677E5C211}" type="datetimeFigureOut">
              <a:rPr lang="en-US" smtClean="0"/>
              <a:t>12/16/2013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6C399-F730-4219-A5B5-316788A7A555}" type="slidenum">
              <a:rPr lang="en-US" smtClean="0"/>
              <a:t>‹#›</a:t>
            </a:fld>
            <a:endParaRPr lang="en-US"/>
          </a:p>
        </p:txBody>
      </p:sp>
    </p:spTree>
    <p:extLst>
      <p:ext uri="{BB962C8B-B14F-4D97-AF65-F5344CB8AC3E}">
        <p14:creationId xmlns:p14="http://schemas.microsoft.com/office/powerpoint/2010/main" val="609337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hyperlink" Target="http://youtu.be/2yXKbd5IDz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286000"/>
          </a:xfrm>
        </p:spPr>
        <p:txBody>
          <a:bodyPr>
            <a:normAutofit/>
          </a:bodyPr>
          <a:lstStyle/>
          <a:p>
            <a:r>
              <a:rPr lang="en-US" b="1" dirty="0" smtClean="0">
                <a:solidFill>
                  <a:srgbClr val="C00000"/>
                </a:solidFill>
              </a:rPr>
              <a:t>Modern World History</a:t>
            </a:r>
            <a:br>
              <a:rPr lang="en-US" b="1" dirty="0" smtClean="0">
                <a:solidFill>
                  <a:srgbClr val="C00000"/>
                </a:solidFill>
              </a:rPr>
            </a:br>
            <a:r>
              <a:rPr lang="en-US" b="1" dirty="0" smtClean="0">
                <a:solidFill>
                  <a:srgbClr val="C00000"/>
                </a:solidFill>
              </a:rPr>
              <a:t>Chapter 11, Section 4</a:t>
            </a:r>
            <a:br>
              <a:rPr lang="en-US" b="1" dirty="0" smtClean="0">
                <a:solidFill>
                  <a:srgbClr val="C00000"/>
                </a:solidFill>
              </a:rPr>
            </a:br>
            <a:r>
              <a:rPr lang="en-US" b="1" dirty="0" smtClean="0">
                <a:solidFill>
                  <a:srgbClr val="C00000"/>
                </a:solidFill>
              </a:rPr>
              <a:t>British Imperialism in India </a:t>
            </a:r>
            <a:endParaRPr lang="en-US" b="1" dirty="0">
              <a:solidFill>
                <a:srgbClr val="C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2434136"/>
            <a:ext cx="5181600" cy="4450694"/>
          </a:xfrm>
          <a:prstGeom prst="rect">
            <a:avLst/>
          </a:prstGeom>
        </p:spPr>
      </p:pic>
    </p:spTree>
    <p:extLst>
      <p:ext uri="{BB962C8B-B14F-4D97-AF65-F5344CB8AC3E}">
        <p14:creationId xmlns:p14="http://schemas.microsoft.com/office/powerpoint/2010/main" val="236180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43400" cy="1752600"/>
          </a:xfrm>
        </p:spPr>
        <p:txBody>
          <a:bodyPr>
            <a:normAutofit/>
          </a:bodyPr>
          <a:lstStyle/>
          <a:p>
            <a:r>
              <a:rPr lang="en-US" b="1" dirty="0" smtClean="0">
                <a:solidFill>
                  <a:srgbClr val="C00000"/>
                </a:solidFill>
              </a:rPr>
              <a:t>Nationalism Surfaces in India </a:t>
            </a:r>
            <a:endParaRPr lang="en-US" b="1" dirty="0">
              <a:solidFill>
                <a:srgbClr val="C00000"/>
              </a:solidFill>
            </a:endParaRPr>
          </a:p>
        </p:txBody>
      </p:sp>
      <p:sp>
        <p:nvSpPr>
          <p:cNvPr id="3" name="Content Placeholder 2"/>
          <p:cNvSpPr>
            <a:spLocks noGrp="1"/>
          </p:cNvSpPr>
          <p:nvPr>
            <p:ph sz="half" idx="1"/>
          </p:nvPr>
        </p:nvSpPr>
        <p:spPr>
          <a:xfrm>
            <a:off x="304800" y="1676400"/>
            <a:ext cx="4876800" cy="4953000"/>
          </a:xfrm>
        </p:spPr>
        <p:txBody>
          <a:bodyPr>
            <a:normAutofit fontScale="92500"/>
          </a:bodyPr>
          <a:lstStyle/>
          <a:p>
            <a:r>
              <a:rPr lang="en-US" dirty="0" smtClean="0"/>
              <a:t>Some Indian thinkers began to believe that India needed to modernize and change traditional ideas like child marriage and the caste system in order to some day not be controlled by outsiders (#1)</a:t>
            </a:r>
          </a:p>
          <a:p>
            <a:r>
              <a:rPr lang="en-US" dirty="0" smtClean="0"/>
              <a:t>Nationalist feelings began to emerge in India that resented being treated and paid like second-class citizens in their own country (#2)</a:t>
            </a:r>
            <a:endParaRPr lang="en-US"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334000" y="333665"/>
            <a:ext cx="3389310" cy="5592763"/>
          </a:xfrm>
        </p:spPr>
      </p:pic>
      <p:sp>
        <p:nvSpPr>
          <p:cNvPr id="6" name="TextBox 5"/>
          <p:cNvSpPr txBox="1"/>
          <p:nvPr/>
        </p:nvSpPr>
        <p:spPr>
          <a:xfrm>
            <a:off x="5227054" y="5943600"/>
            <a:ext cx="3383546" cy="646331"/>
          </a:xfrm>
          <a:prstGeom prst="rect">
            <a:avLst/>
          </a:prstGeom>
          <a:noFill/>
        </p:spPr>
        <p:txBody>
          <a:bodyPr wrap="square" rtlCol="0">
            <a:spAutoFit/>
          </a:bodyPr>
          <a:lstStyle/>
          <a:p>
            <a:pPr algn="ctr"/>
            <a:r>
              <a:rPr lang="en-US" b="1" dirty="0" smtClean="0"/>
              <a:t>Ram </a:t>
            </a:r>
            <a:r>
              <a:rPr lang="en-US" b="1" dirty="0" err="1" smtClean="0"/>
              <a:t>Mohun</a:t>
            </a:r>
            <a:r>
              <a:rPr lang="en-US" b="1" dirty="0" smtClean="0"/>
              <a:t> Roy – Indian </a:t>
            </a:r>
            <a:r>
              <a:rPr lang="en-US" b="1" dirty="0" smtClean="0"/>
              <a:t>scholar</a:t>
            </a:r>
            <a:endParaRPr lang="en-US" b="1" dirty="0" smtClean="0"/>
          </a:p>
          <a:p>
            <a:pPr algn="ctr"/>
            <a:r>
              <a:rPr lang="en-US" b="1" dirty="0"/>
              <a:t>a</a:t>
            </a:r>
            <a:r>
              <a:rPr lang="en-US" b="1" dirty="0" smtClean="0"/>
              <a:t>nd </a:t>
            </a:r>
            <a:r>
              <a:rPr lang="en-US" b="1" dirty="0" smtClean="0"/>
              <a:t>supporter of modernization</a:t>
            </a:r>
            <a:endParaRPr lang="en-US" b="1" dirty="0"/>
          </a:p>
        </p:txBody>
      </p:sp>
    </p:spTree>
    <p:extLst>
      <p:ext uri="{BB962C8B-B14F-4D97-AF65-F5344CB8AC3E}">
        <p14:creationId xmlns:p14="http://schemas.microsoft.com/office/powerpoint/2010/main" val="201624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4267200" cy="1493838"/>
          </a:xfrm>
        </p:spPr>
        <p:txBody>
          <a:bodyPr>
            <a:normAutofit/>
          </a:bodyPr>
          <a:lstStyle/>
          <a:p>
            <a:r>
              <a:rPr lang="en-US" b="1" dirty="0" smtClean="0">
                <a:solidFill>
                  <a:srgbClr val="C00000"/>
                </a:solidFill>
              </a:rPr>
              <a:t>Nationalist Groups Form</a:t>
            </a:r>
            <a:endParaRPr lang="en-US" b="1" dirty="0">
              <a:solidFill>
                <a:srgbClr val="C00000"/>
              </a:solidFill>
            </a:endParaRPr>
          </a:p>
        </p:txBody>
      </p:sp>
      <p:pic>
        <p:nvPicPr>
          <p:cNvPr id="5" name="Content Placeholder 4"/>
          <p:cNvPicPr>
            <a:picLocks noGrp="1" noChangeAspect="1"/>
          </p:cNvPicPr>
          <p:nvPr>
            <p:ph sz="half"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404" r="2927"/>
          <a:stretch/>
        </p:blipFill>
        <p:spPr>
          <a:xfrm>
            <a:off x="-1073" y="2286000"/>
            <a:ext cx="4346209" cy="3886200"/>
          </a:xfrm>
        </p:spPr>
      </p:pic>
      <p:sp>
        <p:nvSpPr>
          <p:cNvPr id="4" name="Content Placeholder 3"/>
          <p:cNvSpPr>
            <a:spLocks noGrp="1"/>
          </p:cNvSpPr>
          <p:nvPr>
            <p:ph sz="half" idx="2"/>
          </p:nvPr>
        </p:nvSpPr>
        <p:spPr>
          <a:xfrm>
            <a:off x="4486141" y="304800"/>
            <a:ext cx="4581659" cy="6400800"/>
          </a:xfrm>
        </p:spPr>
        <p:txBody>
          <a:bodyPr>
            <a:normAutofit fontScale="85000" lnSpcReduction="10000"/>
          </a:bodyPr>
          <a:lstStyle/>
          <a:p>
            <a:r>
              <a:rPr lang="en-US" dirty="0" smtClean="0"/>
              <a:t>Two nationalist groups (the </a:t>
            </a:r>
            <a:r>
              <a:rPr lang="en-US" u="sng" dirty="0" smtClean="0"/>
              <a:t>Indian National Congress</a:t>
            </a:r>
            <a:r>
              <a:rPr lang="en-US" dirty="0" smtClean="0"/>
              <a:t> and the </a:t>
            </a:r>
            <a:r>
              <a:rPr lang="en-US" u="sng" dirty="0" smtClean="0"/>
              <a:t>Muslim League</a:t>
            </a:r>
            <a:r>
              <a:rPr lang="en-US" dirty="0" smtClean="0"/>
              <a:t>) were formed that at first fought for specific concerns for Indians, but were calling for self-government by the early 1900s (#1)</a:t>
            </a:r>
          </a:p>
          <a:p>
            <a:r>
              <a:rPr lang="en-US" dirty="0" smtClean="0"/>
              <a:t>The nationalists were further upset by the partition of the province of Bengal (largest part of India) into an eastern and Muslim province and a western Hindu province in 1905 (#2)</a:t>
            </a:r>
          </a:p>
          <a:p>
            <a:r>
              <a:rPr lang="en-US" dirty="0" smtClean="0"/>
              <a:t>Keeping the religions apart made it difficult for them to unite against the British, but the British gave in and reunified the two provinces in 1911</a:t>
            </a:r>
          </a:p>
        </p:txBody>
      </p:sp>
    </p:spTree>
    <p:extLst>
      <p:ext uri="{BB962C8B-B14F-4D97-AF65-F5344CB8AC3E}">
        <p14:creationId xmlns:p14="http://schemas.microsoft.com/office/powerpoint/2010/main" val="343289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4419600" cy="1524000"/>
          </a:xfrm>
        </p:spPr>
        <p:txBody>
          <a:bodyPr>
            <a:normAutofit/>
          </a:bodyPr>
          <a:lstStyle/>
          <a:p>
            <a:r>
              <a:rPr lang="en-US" b="1" dirty="0" smtClean="0">
                <a:solidFill>
                  <a:srgbClr val="C00000"/>
                </a:solidFill>
              </a:rPr>
              <a:t>British Expand Control over India</a:t>
            </a:r>
            <a:endParaRPr lang="en-US" b="1" dirty="0">
              <a:solidFill>
                <a:srgbClr val="C00000"/>
              </a:solidFill>
            </a:endParaRPr>
          </a:p>
        </p:txBody>
      </p:sp>
      <p:sp>
        <p:nvSpPr>
          <p:cNvPr id="5" name="Content Placeholder 4"/>
          <p:cNvSpPr>
            <a:spLocks noGrp="1"/>
          </p:cNvSpPr>
          <p:nvPr>
            <p:ph sz="half" idx="1"/>
          </p:nvPr>
        </p:nvSpPr>
        <p:spPr>
          <a:xfrm>
            <a:off x="76200" y="1524000"/>
            <a:ext cx="4648200" cy="5342586"/>
          </a:xfrm>
        </p:spPr>
        <p:txBody>
          <a:bodyPr>
            <a:normAutofit fontScale="92500" lnSpcReduction="10000"/>
          </a:bodyPr>
          <a:lstStyle/>
          <a:p>
            <a:r>
              <a:rPr lang="en-US" dirty="0" smtClean="0"/>
              <a:t>The </a:t>
            </a:r>
            <a:r>
              <a:rPr lang="en-US" u="sng" dirty="0" smtClean="0"/>
              <a:t>British East India Company</a:t>
            </a:r>
            <a:r>
              <a:rPr lang="en-US" dirty="0" smtClean="0"/>
              <a:t> set up trading posts in India, but the company was kept from taking over by the powerful Mughal Empire until a battle in 1757 in which the company won control  (Setting the Stage)</a:t>
            </a:r>
          </a:p>
          <a:p>
            <a:r>
              <a:rPr lang="en-US" dirty="0" smtClean="0"/>
              <a:t>The British East India Company gradually took control of more land until it controlled all of northern and southern India and modern-day Bangladesh (#1) </a:t>
            </a:r>
            <a:endParaRPr lang="en-US" dirty="0"/>
          </a:p>
        </p:txBody>
      </p:sp>
      <p:pic>
        <p:nvPicPr>
          <p:cNvPr id="7" name="Content Placeholder 6"/>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00600" y="228600"/>
            <a:ext cx="4343400" cy="3474720"/>
          </a:xfr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00600" y="3857223"/>
            <a:ext cx="4343400" cy="2781641"/>
          </a:xfrm>
          <a:prstGeom prst="rect">
            <a:avLst/>
          </a:prstGeom>
        </p:spPr>
      </p:pic>
    </p:spTree>
    <p:extLst>
      <p:ext uri="{BB962C8B-B14F-4D97-AF65-F5344CB8AC3E}">
        <p14:creationId xmlns:p14="http://schemas.microsoft.com/office/powerpoint/2010/main" val="203846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74638"/>
            <a:ext cx="4800600" cy="1143000"/>
          </a:xfrm>
        </p:spPr>
        <p:txBody>
          <a:bodyPr>
            <a:normAutofit fontScale="90000"/>
          </a:bodyPr>
          <a:lstStyle/>
          <a:p>
            <a:r>
              <a:rPr lang="en-US" b="1" dirty="0" smtClean="0">
                <a:solidFill>
                  <a:srgbClr val="C00000"/>
                </a:solidFill>
              </a:rPr>
              <a:t>East India Company Dominates </a:t>
            </a:r>
            <a:endParaRPr lang="en-US" b="1" dirty="0">
              <a:solidFill>
                <a:srgbClr val="C00000"/>
              </a:solidFill>
            </a:endParaRPr>
          </a:p>
        </p:txBody>
      </p:sp>
      <p:pic>
        <p:nvPicPr>
          <p:cNvPr id="5" name="Content Placeholder 4"/>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52400" y="457200"/>
            <a:ext cx="4124267" cy="6083598"/>
          </a:xfrm>
        </p:spPr>
      </p:pic>
      <p:sp>
        <p:nvSpPr>
          <p:cNvPr id="4" name="Content Placeholder 3"/>
          <p:cNvSpPr>
            <a:spLocks noGrp="1"/>
          </p:cNvSpPr>
          <p:nvPr>
            <p:ph sz="half" idx="2"/>
          </p:nvPr>
        </p:nvSpPr>
        <p:spPr>
          <a:xfrm>
            <a:off x="4648200" y="1752600"/>
            <a:ext cx="4038600" cy="4724400"/>
          </a:xfrm>
        </p:spPr>
        <p:txBody>
          <a:bodyPr>
            <a:normAutofit/>
          </a:bodyPr>
          <a:lstStyle/>
          <a:p>
            <a:r>
              <a:rPr lang="en-US" dirty="0" smtClean="0"/>
              <a:t>The British government regulated the East India Company which controlled India (#1)</a:t>
            </a:r>
          </a:p>
          <a:p>
            <a:r>
              <a:rPr lang="en-US" dirty="0" smtClean="0"/>
              <a:t> </a:t>
            </a:r>
            <a:r>
              <a:rPr lang="en-US" u="sng" dirty="0" err="1" smtClean="0"/>
              <a:t>Sepoys</a:t>
            </a:r>
            <a:r>
              <a:rPr lang="en-US" dirty="0" smtClean="0"/>
              <a:t> – These Indians were most of the soldiers for the British East India Company which had its own army led by British officers</a:t>
            </a:r>
          </a:p>
          <a:p>
            <a:endParaRPr lang="en-US" dirty="0"/>
          </a:p>
        </p:txBody>
      </p:sp>
    </p:spTree>
    <p:extLst>
      <p:ext uri="{BB962C8B-B14F-4D97-AF65-F5344CB8AC3E}">
        <p14:creationId xmlns:p14="http://schemas.microsoft.com/office/powerpoint/2010/main" val="251549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1143000"/>
          </a:xfrm>
        </p:spPr>
        <p:txBody>
          <a:bodyPr>
            <a:normAutofit/>
          </a:bodyPr>
          <a:lstStyle/>
          <a:p>
            <a:r>
              <a:rPr lang="en-US" b="1" dirty="0" smtClean="0">
                <a:solidFill>
                  <a:srgbClr val="C00000"/>
                </a:solidFill>
              </a:rPr>
              <a:t>Britain’s “Jewel in the Crown”</a:t>
            </a:r>
            <a:endParaRPr lang="en-US" b="1" dirty="0">
              <a:solidFill>
                <a:srgbClr val="C00000"/>
              </a:solidFill>
            </a:endParaRPr>
          </a:p>
        </p:txBody>
      </p:sp>
      <p:sp>
        <p:nvSpPr>
          <p:cNvPr id="3" name="Content Placeholder 2"/>
          <p:cNvSpPr>
            <a:spLocks noGrp="1"/>
          </p:cNvSpPr>
          <p:nvPr>
            <p:ph sz="half" idx="1"/>
          </p:nvPr>
        </p:nvSpPr>
        <p:spPr>
          <a:xfrm>
            <a:off x="228600" y="1524000"/>
            <a:ext cx="4724400" cy="5105400"/>
          </a:xfrm>
        </p:spPr>
        <p:txBody>
          <a:bodyPr>
            <a:normAutofit fontScale="85000" lnSpcReduction="10000"/>
          </a:bodyPr>
          <a:lstStyle/>
          <a:p>
            <a:r>
              <a:rPr lang="en-US" dirty="0" smtClean="0"/>
              <a:t>India was valuable to the British during the Industrial Revolution as a source of raw materials and potentially as a market to sell its manufactured goods (#1)</a:t>
            </a:r>
          </a:p>
          <a:p>
            <a:r>
              <a:rPr lang="en-US" dirty="0" smtClean="0"/>
              <a:t>“jewel in the crown” – nickname the British gave to India because it was the most valuable of all of Britain’s colonies</a:t>
            </a:r>
          </a:p>
          <a:p>
            <a:r>
              <a:rPr lang="en-US" dirty="0" smtClean="0"/>
              <a:t>The British controlled the Indian economy by requiring that they buy British goods and prevented Indian competition with their products(#2)</a:t>
            </a:r>
            <a:endParaRPr lang="en-US"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952999" y="4346046"/>
            <a:ext cx="3813293" cy="1906647"/>
          </a:xfr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7634" y="1600200"/>
            <a:ext cx="3818659" cy="2667000"/>
          </a:xfrm>
          <a:prstGeom prst="rect">
            <a:avLst/>
          </a:prstGeom>
        </p:spPr>
      </p:pic>
    </p:spTree>
    <p:extLst>
      <p:ext uri="{BB962C8B-B14F-4D97-AF65-F5344CB8AC3E}">
        <p14:creationId xmlns:p14="http://schemas.microsoft.com/office/powerpoint/2010/main" val="282731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28600"/>
            <a:ext cx="3810000" cy="1143000"/>
          </a:xfrm>
        </p:spPr>
        <p:txBody>
          <a:bodyPr>
            <a:normAutofit fontScale="90000"/>
          </a:bodyPr>
          <a:lstStyle/>
          <a:p>
            <a:r>
              <a:rPr lang="en-US" b="1" dirty="0" smtClean="0">
                <a:solidFill>
                  <a:srgbClr val="C00000"/>
                </a:solidFill>
              </a:rPr>
              <a:t>British Transport Trade Goods</a:t>
            </a:r>
            <a:endParaRPr lang="en-US" b="1" dirty="0">
              <a:solidFill>
                <a:srgbClr val="C00000"/>
              </a:solidFill>
            </a:endParaRPr>
          </a:p>
        </p:txBody>
      </p:sp>
      <p:sp>
        <p:nvSpPr>
          <p:cNvPr id="3" name="Content Placeholder 2"/>
          <p:cNvSpPr>
            <a:spLocks noGrp="1"/>
          </p:cNvSpPr>
          <p:nvPr>
            <p:ph sz="half" idx="1"/>
          </p:nvPr>
        </p:nvSpPr>
        <p:spPr>
          <a:xfrm>
            <a:off x="4572000" y="1447800"/>
            <a:ext cx="4419600" cy="5410200"/>
          </a:xfrm>
        </p:spPr>
        <p:txBody>
          <a:bodyPr>
            <a:normAutofit fontScale="92500" lnSpcReduction="20000"/>
          </a:bodyPr>
          <a:lstStyle/>
          <a:p>
            <a:r>
              <a:rPr lang="en-US" dirty="0" smtClean="0"/>
              <a:t>British used modern transportation to make its empire more profitable (railroads shipped agricultural goods to ports in India and steamships shipped it and tea from China back to Britain) (#1)</a:t>
            </a:r>
          </a:p>
          <a:p>
            <a:r>
              <a:rPr lang="en-US" dirty="0" smtClean="0"/>
              <a:t>International events made products from the British empire more profitable (Crimean War led to demand for jute from Bengal instead of Russia, and Civil War led to demand for cotton from India instead of the US) (#2)</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806" y="228600"/>
            <a:ext cx="4527696" cy="3148328"/>
          </a:xfr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805" y="3339332"/>
            <a:ext cx="4527697" cy="3518668"/>
          </a:xfrm>
          <a:prstGeom prst="rect">
            <a:avLst/>
          </a:prstGeom>
        </p:spPr>
      </p:pic>
    </p:spTree>
    <p:extLst>
      <p:ext uri="{BB962C8B-B14F-4D97-AF65-F5344CB8AC3E}">
        <p14:creationId xmlns:p14="http://schemas.microsoft.com/office/powerpoint/2010/main" val="91842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114800" cy="1295400"/>
          </a:xfrm>
        </p:spPr>
        <p:txBody>
          <a:bodyPr>
            <a:normAutofit fontScale="90000"/>
          </a:bodyPr>
          <a:lstStyle/>
          <a:p>
            <a:r>
              <a:rPr lang="en-US" b="1" dirty="0" smtClean="0">
                <a:solidFill>
                  <a:srgbClr val="C00000"/>
                </a:solidFill>
              </a:rPr>
              <a:t>Impact of Colonialism</a:t>
            </a:r>
            <a:endParaRPr lang="en-US" b="1" dirty="0">
              <a:solidFill>
                <a:srgbClr val="C00000"/>
              </a:solidFill>
            </a:endParaRPr>
          </a:p>
        </p:txBody>
      </p:sp>
      <p:sp>
        <p:nvSpPr>
          <p:cNvPr id="3" name="Content Placeholder 2"/>
          <p:cNvSpPr>
            <a:spLocks noGrp="1"/>
          </p:cNvSpPr>
          <p:nvPr>
            <p:ph sz="half" idx="1"/>
          </p:nvPr>
        </p:nvSpPr>
        <p:spPr>
          <a:xfrm>
            <a:off x="76200" y="1371600"/>
            <a:ext cx="4267200" cy="5334000"/>
          </a:xfrm>
        </p:spPr>
        <p:txBody>
          <a:bodyPr>
            <a:normAutofit fontScale="85000" lnSpcReduction="10000"/>
          </a:bodyPr>
          <a:lstStyle/>
          <a:p>
            <a:r>
              <a:rPr lang="en-US" u="sng" dirty="0" smtClean="0"/>
              <a:t>Negative impact</a:t>
            </a:r>
            <a:r>
              <a:rPr lang="en-US" dirty="0" smtClean="0"/>
              <a:t> – British held political and economic power, cash crops led to a loss of self-sufficiency for villages and famine, and influence of British threatened traditional Indian life (#1)</a:t>
            </a:r>
          </a:p>
          <a:p>
            <a:r>
              <a:rPr lang="en-US" u="sng" dirty="0" smtClean="0"/>
              <a:t>Positive impact</a:t>
            </a:r>
            <a:r>
              <a:rPr lang="en-US" dirty="0" smtClean="0"/>
              <a:t> – British built railroads, dams, bridges, better roads, telephone and telegraph lines, and irrigation systems and ended local warfare, built schools and colleges, and improved public health(#2)</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003"/>
          <a:stretch/>
        </p:blipFill>
        <p:spPr>
          <a:xfrm>
            <a:off x="4485132" y="-125568"/>
            <a:ext cx="4658868" cy="6995374"/>
          </a:xfrm>
          <a:prstGeom prst="rect">
            <a:avLst/>
          </a:prstGeom>
        </p:spPr>
      </p:pic>
    </p:spTree>
    <p:extLst>
      <p:ext uri="{BB962C8B-B14F-4D97-AF65-F5344CB8AC3E}">
        <p14:creationId xmlns:p14="http://schemas.microsoft.com/office/powerpoint/2010/main" val="289411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b="1" dirty="0" smtClean="0">
                <a:solidFill>
                  <a:srgbClr val="C00000"/>
                </a:solidFill>
              </a:rPr>
              <a:t>The </a:t>
            </a:r>
            <a:r>
              <a:rPr lang="en-US" b="1" dirty="0" err="1" smtClean="0">
                <a:solidFill>
                  <a:srgbClr val="C00000"/>
                </a:solidFill>
              </a:rPr>
              <a:t>Sepoy</a:t>
            </a:r>
            <a:r>
              <a:rPr lang="en-US" b="1" dirty="0" smtClean="0">
                <a:solidFill>
                  <a:srgbClr val="C00000"/>
                </a:solidFill>
              </a:rPr>
              <a:t> Mutiny – Sources of Conflict</a:t>
            </a:r>
            <a:endParaRPr lang="en-US" b="1" dirty="0">
              <a:solidFill>
                <a:srgbClr val="C00000"/>
              </a:solidFill>
            </a:endParaRPr>
          </a:p>
        </p:txBody>
      </p:sp>
      <p:pic>
        <p:nvPicPr>
          <p:cNvPr id="5" name="Content Placeholder 4"/>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1600200"/>
            <a:ext cx="3388326" cy="4765693"/>
          </a:xfrm>
        </p:spPr>
      </p:pic>
      <p:sp>
        <p:nvSpPr>
          <p:cNvPr id="4" name="Content Placeholder 3"/>
          <p:cNvSpPr>
            <a:spLocks noGrp="1"/>
          </p:cNvSpPr>
          <p:nvPr>
            <p:ph sz="half" idx="2"/>
          </p:nvPr>
        </p:nvSpPr>
        <p:spPr>
          <a:xfrm>
            <a:off x="3581400" y="1371600"/>
            <a:ext cx="5410200" cy="5181600"/>
          </a:xfrm>
        </p:spPr>
        <p:txBody>
          <a:bodyPr>
            <a:normAutofit fontScale="85000" lnSpcReduction="10000"/>
          </a:bodyPr>
          <a:lstStyle/>
          <a:p>
            <a:r>
              <a:rPr lang="en-US" dirty="0" smtClean="0"/>
              <a:t>Though the British controlled India their were pockets of discontent and many Indians resented their attempts to convert the to Christianity and their racist attitudes toward Indians (#1)</a:t>
            </a:r>
          </a:p>
          <a:p>
            <a:r>
              <a:rPr lang="en-US" dirty="0" smtClean="0"/>
              <a:t>As economic problems increased for Indians so did feelings of resentment toward the British and Indian nationalism (Indians Rebel #1)</a:t>
            </a:r>
          </a:p>
          <a:p>
            <a:r>
              <a:rPr lang="en-US" dirty="0" smtClean="0"/>
              <a:t>Rumors spread among the </a:t>
            </a:r>
            <a:r>
              <a:rPr lang="en-US" u="sng" dirty="0" err="1" smtClean="0"/>
              <a:t>sepoy</a:t>
            </a:r>
            <a:r>
              <a:rPr lang="en-US" dirty="0" smtClean="0"/>
              <a:t> </a:t>
            </a:r>
            <a:r>
              <a:rPr lang="en-US" u="sng" dirty="0" smtClean="0"/>
              <a:t>soldiers</a:t>
            </a:r>
            <a:r>
              <a:rPr lang="en-US" dirty="0" smtClean="0"/>
              <a:t> that the British greased the cartridges of their new rifles with beef and pork (Indians believe the cow is sacred and they don’t eat pork) (More #1)</a:t>
            </a:r>
          </a:p>
          <a:p>
            <a:endParaRPr lang="en-US" dirty="0"/>
          </a:p>
        </p:txBody>
      </p:sp>
    </p:spTree>
    <p:extLst>
      <p:ext uri="{BB962C8B-B14F-4D97-AF65-F5344CB8AC3E}">
        <p14:creationId xmlns:p14="http://schemas.microsoft.com/office/powerpoint/2010/main" val="18515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581400" cy="2239962"/>
          </a:xfrm>
        </p:spPr>
        <p:txBody>
          <a:bodyPr>
            <a:normAutofit/>
          </a:bodyPr>
          <a:lstStyle/>
          <a:p>
            <a:r>
              <a:rPr lang="en-US" b="1" dirty="0" smtClean="0">
                <a:solidFill>
                  <a:srgbClr val="C00000"/>
                </a:solidFill>
              </a:rPr>
              <a:t>The </a:t>
            </a:r>
            <a:r>
              <a:rPr lang="en-US" b="1" dirty="0" err="1" smtClean="0">
                <a:solidFill>
                  <a:srgbClr val="C00000"/>
                </a:solidFill>
              </a:rPr>
              <a:t>Sepoy</a:t>
            </a:r>
            <a:r>
              <a:rPr lang="en-US" b="1" dirty="0" smtClean="0">
                <a:solidFill>
                  <a:srgbClr val="C00000"/>
                </a:solidFill>
              </a:rPr>
              <a:t> Mutiny – Indians Rebel</a:t>
            </a:r>
            <a:endParaRPr lang="en-US" b="1" dirty="0">
              <a:solidFill>
                <a:srgbClr val="C00000"/>
              </a:solidFill>
            </a:endParaRPr>
          </a:p>
        </p:txBody>
      </p:sp>
      <p:sp>
        <p:nvSpPr>
          <p:cNvPr id="3" name="Content Placeholder 2"/>
          <p:cNvSpPr>
            <a:spLocks noGrp="1"/>
          </p:cNvSpPr>
          <p:nvPr>
            <p:ph sz="half" idx="1"/>
          </p:nvPr>
        </p:nvSpPr>
        <p:spPr>
          <a:xfrm>
            <a:off x="3810000" y="152400"/>
            <a:ext cx="5257800" cy="6629400"/>
          </a:xfrm>
        </p:spPr>
        <p:txBody>
          <a:bodyPr>
            <a:normAutofit fontScale="92500" lnSpcReduction="10000"/>
          </a:bodyPr>
          <a:lstStyle/>
          <a:p>
            <a:r>
              <a:rPr lang="en-US" u="sng" dirty="0" err="1" smtClean="0"/>
              <a:t>Sepoy</a:t>
            </a:r>
            <a:r>
              <a:rPr lang="en-US" u="sng" dirty="0" smtClean="0"/>
              <a:t> Mutiny </a:t>
            </a:r>
            <a:r>
              <a:rPr lang="en-US" dirty="0" smtClean="0"/>
              <a:t>– When Indian soldiers were jailed by the British for not accepting the new rifle cartridges, </a:t>
            </a:r>
            <a:r>
              <a:rPr lang="en-US" dirty="0" err="1" smtClean="0"/>
              <a:t>sepoy</a:t>
            </a:r>
            <a:r>
              <a:rPr lang="en-US" dirty="0" smtClean="0"/>
              <a:t> soldiers marched on Delhi and the rebellion spread throughout India and lasted a year before the British sent government troops to assist the East Indian Company who defeated the </a:t>
            </a:r>
            <a:r>
              <a:rPr lang="en-US" dirty="0" err="1" smtClean="0"/>
              <a:t>sepoys</a:t>
            </a:r>
            <a:endParaRPr lang="en-US" dirty="0" smtClean="0"/>
          </a:p>
          <a:p>
            <a:r>
              <a:rPr lang="en-US" dirty="0" smtClean="0"/>
              <a:t>The Indians had weak leadership and couldn’t unite against the British as the Hindus didn’t want a return to Muslim rule like in the Mughal Empire, some Indian leaders did not have their people take part in the rebellion,  and a third group the </a:t>
            </a:r>
            <a:r>
              <a:rPr lang="en-US" dirty="0"/>
              <a:t>S</a:t>
            </a:r>
            <a:r>
              <a:rPr lang="en-US" dirty="0" smtClean="0"/>
              <a:t>ikhs had remained loyal to the British (#4)</a:t>
            </a:r>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6200" y="2266159"/>
            <a:ext cx="3757538" cy="4246727"/>
          </a:xfrm>
        </p:spPr>
      </p:pic>
    </p:spTree>
    <p:extLst>
      <p:ext uri="{BB962C8B-B14F-4D97-AF65-F5344CB8AC3E}">
        <p14:creationId xmlns:p14="http://schemas.microsoft.com/office/powerpoint/2010/main" val="68104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dirty="0" smtClean="0">
                <a:solidFill>
                  <a:srgbClr val="C00000"/>
                </a:solidFill>
              </a:rPr>
              <a:t>The </a:t>
            </a:r>
            <a:r>
              <a:rPr lang="en-US" b="1" dirty="0" err="1" smtClean="0">
                <a:solidFill>
                  <a:srgbClr val="C00000"/>
                </a:solidFill>
              </a:rPr>
              <a:t>Sepoy</a:t>
            </a:r>
            <a:r>
              <a:rPr lang="en-US" b="1" dirty="0" smtClean="0">
                <a:solidFill>
                  <a:srgbClr val="C00000"/>
                </a:solidFill>
              </a:rPr>
              <a:t> Mutiny - Turning Point</a:t>
            </a:r>
            <a:endParaRPr lang="en-US" b="1" dirty="0">
              <a:solidFill>
                <a:srgbClr val="C00000"/>
              </a:solidFill>
            </a:endParaRPr>
          </a:p>
        </p:txBody>
      </p:sp>
      <p:pic>
        <p:nvPicPr>
          <p:cNvPr id="5" name="Content Placeholder 4"/>
          <p:cNvPicPr>
            <a:picLocks noGrp="1" noChangeAspect="1"/>
          </p:cNvPicPr>
          <p:nvPr>
            <p:ph sz="half"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6522"/>
          <a:stretch/>
        </p:blipFill>
        <p:spPr>
          <a:xfrm>
            <a:off x="5029200" y="1295400"/>
            <a:ext cx="3781826" cy="5248376"/>
          </a:xfrm>
        </p:spPr>
      </p:pic>
      <p:sp>
        <p:nvSpPr>
          <p:cNvPr id="4" name="Content Placeholder 3"/>
          <p:cNvSpPr>
            <a:spLocks noGrp="1"/>
          </p:cNvSpPr>
          <p:nvPr>
            <p:ph sz="half" idx="2"/>
          </p:nvPr>
        </p:nvSpPr>
        <p:spPr>
          <a:xfrm>
            <a:off x="152400" y="1295400"/>
            <a:ext cx="4724400" cy="5334000"/>
          </a:xfrm>
        </p:spPr>
        <p:txBody>
          <a:bodyPr>
            <a:normAutofit fontScale="85000" lnSpcReduction="10000"/>
          </a:bodyPr>
          <a:lstStyle/>
          <a:p>
            <a:r>
              <a:rPr lang="en-US" dirty="0" smtClean="0"/>
              <a:t>After the </a:t>
            </a:r>
            <a:r>
              <a:rPr lang="en-US" dirty="0" err="1" smtClean="0"/>
              <a:t>Sepoy</a:t>
            </a:r>
            <a:r>
              <a:rPr lang="en-US" dirty="0" smtClean="0"/>
              <a:t> Mutiny the British government took direct control of India with a British governor-general called a viceroy in charge (#1)</a:t>
            </a:r>
          </a:p>
          <a:p>
            <a:r>
              <a:rPr lang="en-US" u="sng" dirty="0" smtClean="0"/>
              <a:t>Raj</a:t>
            </a:r>
            <a:r>
              <a:rPr lang="en-US" dirty="0" smtClean="0"/>
              <a:t> – term for British rule of India </a:t>
            </a:r>
          </a:p>
          <a:p>
            <a:r>
              <a:rPr lang="en-US" dirty="0" smtClean="0"/>
              <a:t>The British said they would respect previous treaties for Hindu leaders who stayed out of the rebellion, but in reality the British took greater control (#2)</a:t>
            </a:r>
          </a:p>
          <a:p>
            <a:r>
              <a:rPr lang="en-US" dirty="0" smtClean="0"/>
              <a:t>The </a:t>
            </a:r>
            <a:r>
              <a:rPr lang="en-US" dirty="0" smtClean="0">
                <a:hlinkClick r:id="rId4"/>
              </a:rPr>
              <a:t>rebellion</a:t>
            </a:r>
            <a:r>
              <a:rPr lang="en-US" dirty="0" smtClean="0"/>
              <a:t> caused British people in India to have even more racist beliefs against both Muslims and Hindus there (#3)</a:t>
            </a:r>
            <a:endParaRPr lang="en-US" dirty="0"/>
          </a:p>
        </p:txBody>
      </p:sp>
    </p:spTree>
    <p:extLst>
      <p:ext uri="{BB962C8B-B14F-4D97-AF65-F5344CB8AC3E}">
        <p14:creationId xmlns:p14="http://schemas.microsoft.com/office/powerpoint/2010/main" val="4292276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830</Words>
  <Application>Microsoft Office PowerPoint</Application>
  <PresentationFormat>On-screen Show (4:3)</PresentationFormat>
  <Paragraphs>38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Modern World History Chapter 11, Section 4 British Imperialism in India </vt:lpstr>
      <vt:lpstr>British Expand Control over India</vt:lpstr>
      <vt:lpstr>East India Company Dominates </vt:lpstr>
      <vt:lpstr>Britain’s “Jewel in the Crown”</vt:lpstr>
      <vt:lpstr>British Transport Trade Goods</vt:lpstr>
      <vt:lpstr>Impact of Colonialism</vt:lpstr>
      <vt:lpstr>The Sepoy Mutiny – Sources of Conflict</vt:lpstr>
      <vt:lpstr>The Sepoy Mutiny – Indians Rebel</vt:lpstr>
      <vt:lpstr>The Sepoy Mutiny - Turning Point</vt:lpstr>
      <vt:lpstr>Nationalism Surfaces in India </vt:lpstr>
      <vt:lpstr>Nationalist Groups Form</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World History Chapter 11, Section 4 British Imperialism in India</dc:title>
  <dc:creator>Leonard</dc:creator>
  <cp:lastModifiedBy>Leonard Jon</cp:lastModifiedBy>
  <cp:revision>26</cp:revision>
  <dcterms:created xsi:type="dcterms:W3CDTF">2013-12-11T14:03:21Z</dcterms:created>
  <dcterms:modified xsi:type="dcterms:W3CDTF">2013-12-16T14:34:20Z</dcterms:modified>
</cp:coreProperties>
</file>