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257" r:id="rId3"/>
    <p:sldId id="258" r:id="rId4"/>
    <p:sldId id="259" r:id="rId5"/>
    <p:sldId id="260" r:id="rId6"/>
    <p:sldId id="261" r:id="rId7"/>
    <p:sldId id="262" r:id="rId8"/>
    <p:sldId id="263" r:id="rId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4C8087A-E18F-478B-B4B5-234EFAB43EAD}" type="datetimeFigureOut">
              <a:rPr lang="en-US" smtClean="0"/>
              <a:t>12/18/2013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170DC03D-A57D-4707-A2A2-F6C7B9F02464}" type="slidenum">
              <a:rPr lang="en-US" smtClean="0"/>
              <a:t>‹#›</a:t>
            </a:fld>
            <a:endParaRPr lang="en-US"/>
          </a:p>
        </p:txBody>
      </p:sp>
    </p:spTree>
    <p:extLst>
      <p:ext uri="{BB962C8B-B14F-4D97-AF65-F5344CB8AC3E}">
        <p14:creationId xmlns:p14="http://schemas.microsoft.com/office/powerpoint/2010/main" val="33558489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91280-949F-463A-A201-B575196F4E3A}"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56D7-F21B-468A-9FC6-A6BCC70C15F4}" type="slidenum">
              <a:rPr lang="en-US" smtClean="0"/>
              <a:t>‹#›</a:t>
            </a:fld>
            <a:endParaRPr lang="en-US"/>
          </a:p>
        </p:txBody>
      </p:sp>
    </p:spTree>
    <p:extLst>
      <p:ext uri="{BB962C8B-B14F-4D97-AF65-F5344CB8AC3E}">
        <p14:creationId xmlns:p14="http://schemas.microsoft.com/office/powerpoint/2010/main" val="327656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91280-949F-463A-A201-B575196F4E3A}"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56D7-F21B-468A-9FC6-A6BCC70C15F4}" type="slidenum">
              <a:rPr lang="en-US" smtClean="0"/>
              <a:t>‹#›</a:t>
            </a:fld>
            <a:endParaRPr lang="en-US"/>
          </a:p>
        </p:txBody>
      </p:sp>
    </p:spTree>
    <p:extLst>
      <p:ext uri="{BB962C8B-B14F-4D97-AF65-F5344CB8AC3E}">
        <p14:creationId xmlns:p14="http://schemas.microsoft.com/office/powerpoint/2010/main" val="11373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91280-949F-463A-A201-B575196F4E3A}"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56D7-F21B-468A-9FC6-A6BCC70C15F4}" type="slidenum">
              <a:rPr lang="en-US" smtClean="0"/>
              <a:t>‹#›</a:t>
            </a:fld>
            <a:endParaRPr lang="en-US"/>
          </a:p>
        </p:txBody>
      </p:sp>
    </p:spTree>
    <p:extLst>
      <p:ext uri="{BB962C8B-B14F-4D97-AF65-F5344CB8AC3E}">
        <p14:creationId xmlns:p14="http://schemas.microsoft.com/office/powerpoint/2010/main" val="221643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91280-949F-463A-A201-B575196F4E3A}"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56D7-F21B-468A-9FC6-A6BCC70C15F4}" type="slidenum">
              <a:rPr lang="en-US" smtClean="0"/>
              <a:t>‹#›</a:t>
            </a:fld>
            <a:endParaRPr lang="en-US"/>
          </a:p>
        </p:txBody>
      </p:sp>
    </p:spTree>
    <p:extLst>
      <p:ext uri="{BB962C8B-B14F-4D97-AF65-F5344CB8AC3E}">
        <p14:creationId xmlns:p14="http://schemas.microsoft.com/office/powerpoint/2010/main" val="294330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91280-949F-463A-A201-B575196F4E3A}"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56D7-F21B-468A-9FC6-A6BCC70C15F4}" type="slidenum">
              <a:rPr lang="en-US" smtClean="0"/>
              <a:t>‹#›</a:t>
            </a:fld>
            <a:endParaRPr lang="en-US"/>
          </a:p>
        </p:txBody>
      </p:sp>
    </p:spTree>
    <p:extLst>
      <p:ext uri="{BB962C8B-B14F-4D97-AF65-F5344CB8AC3E}">
        <p14:creationId xmlns:p14="http://schemas.microsoft.com/office/powerpoint/2010/main" val="330616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91280-949F-463A-A201-B575196F4E3A}"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56D7-F21B-468A-9FC6-A6BCC70C15F4}" type="slidenum">
              <a:rPr lang="en-US" smtClean="0"/>
              <a:t>‹#›</a:t>
            </a:fld>
            <a:endParaRPr lang="en-US"/>
          </a:p>
        </p:txBody>
      </p:sp>
    </p:spTree>
    <p:extLst>
      <p:ext uri="{BB962C8B-B14F-4D97-AF65-F5344CB8AC3E}">
        <p14:creationId xmlns:p14="http://schemas.microsoft.com/office/powerpoint/2010/main" val="174198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91280-949F-463A-A201-B575196F4E3A}" type="datetimeFigureOut">
              <a:rPr lang="en-US" smtClean="0"/>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356D7-F21B-468A-9FC6-A6BCC70C15F4}" type="slidenum">
              <a:rPr lang="en-US" smtClean="0"/>
              <a:t>‹#›</a:t>
            </a:fld>
            <a:endParaRPr lang="en-US"/>
          </a:p>
        </p:txBody>
      </p:sp>
    </p:spTree>
    <p:extLst>
      <p:ext uri="{BB962C8B-B14F-4D97-AF65-F5344CB8AC3E}">
        <p14:creationId xmlns:p14="http://schemas.microsoft.com/office/powerpoint/2010/main" val="403553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91280-949F-463A-A201-B575196F4E3A}" type="datetimeFigureOut">
              <a:rPr lang="en-US" smtClean="0"/>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356D7-F21B-468A-9FC6-A6BCC70C15F4}" type="slidenum">
              <a:rPr lang="en-US" smtClean="0"/>
              <a:t>‹#›</a:t>
            </a:fld>
            <a:endParaRPr lang="en-US"/>
          </a:p>
        </p:txBody>
      </p:sp>
    </p:spTree>
    <p:extLst>
      <p:ext uri="{BB962C8B-B14F-4D97-AF65-F5344CB8AC3E}">
        <p14:creationId xmlns:p14="http://schemas.microsoft.com/office/powerpoint/2010/main" val="267319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91280-949F-463A-A201-B575196F4E3A}" type="datetimeFigureOut">
              <a:rPr lang="en-US" smtClean="0"/>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356D7-F21B-468A-9FC6-A6BCC70C15F4}" type="slidenum">
              <a:rPr lang="en-US" smtClean="0"/>
              <a:t>‹#›</a:t>
            </a:fld>
            <a:endParaRPr lang="en-US"/>
          </a:p>
        </p:txBody>
      </p:sp>
    </p:spTree>
    <p:extLst>
      <p:ext uri="{BB962C8B-B14F-4D97-AF65-F5344CB8AC3E}">
        <p14:creationId xmlns:p14="http://schemas.microsoft.com/office/powerpoint/2010/main" val="252536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91280-949F-463A-A201-B575196F4E3A}"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56D7-F21B-468A-9FC6-A6BCC70C15F4}" type="slidenum">
              <a:rPr lang="en-US" smtClean="0"/>
              <a:t>‹#›</a:t>
            </a:fld>
            <a:endParaRPr lang="en-US"/>
          </a:p>
        </p:txBody>
      </p:sp>
    </p:spTree>
    <p:extLst>
      <p:ext uri="{BB962C8B-B14F-4D97-AF65-F5344CB8AC3E}">
        <p14:creationId xmlns:p14="http://schemas.microsoft.com/office/powerpoint/2010/main" val="129927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91280-949F-463A-A201-B575196F4E3A}"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56D7-F21B-468A-9FC6-A6BCC70C15F4}" type="slidenum">
              <a:rPr lang="en-US" smtClean="0"/>
              <a:t>‹#›</a:t>
            </a:fld>
            <a:endParaRPr lang="en-US"/>
          </a:p>
        </p:txBody>
      </p:sp>
    </p:spTree>
    <p:extLst>
      <p:ext uri="{BB962C8B-B14F-4D97-AF65-F5344CB8AC3E}">
        <p14:creationId xmlns:p14="http://schemas.microsoft.com/office/powerpoint/2010/main" val="220041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91280-949F-463A-A201-B575196F4E3A}" type="datetimeFigureOut">
              <a:rPr lang="en-US" smtClean="0"/>
              <a:t>12/18/2013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356D7-F21B-468A-9FC6-A6BCC70C15F4}" type="slidenum">
              <a:rPr lang="en-US" smtClean="0"/>
              <a:t>‹#›</a:t>
            </a:fld>
            <a:endParaRPr lang="en-US"/>
          </a:p>
        </p:txBody>
      </p:sp>
    </p:spTree>
    <p:extLst>
      <p:ext uri="{BB962C8B-B14F-4D97-AF65-F5344CB8AC3E}">
        <p14:creationId xmlns:p14="http://schemas.microsoft.com/office/powerpoint/2010/main" val="2297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jpe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4.xml"/><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2362199"/>
          </a:xfrm>
        </p:spPr>
        <p:txBody>
          <a:bodyPr>
            <a:normAutofit/>
          </a:bodyPr>
          <a:lstStyle/>
          <a:p>
            <a:r>
              <a:rPr lang="en-US" b="1" dirty="0" smtClean="0"/>
              <a:t>Modern World History</a:t>
            </a:r>
            <a:br>
              <a:rPr lang="en-US" b="1" dirty="0" smtClean="0"/>
            </a:br>
            <a:r>
              <a:rPr lang="en-US" b="1" dirty="0" smtClean="0"/>
              <a:t>Chapter 11, Section 3</a:t>
            </a:r>
            <a:br>
              <a:rPr lang="en-US" b="1" dirty="0" smtClean="0"/>
            </a:br>
            <a:r>
              <a:rPr lang="en-US" b="1" dirty="0" smtClean="0"/>
              <a:t>Europeans Claim Muslim Lands</a:t>
            </a:r>
            <a:endParaRPr lang="en-US" b="1"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754187" y="2514600"/>
            <a:ext cx="5686425" cy="4143375"/>
          </a:xfrm>
          <a:prstGeom prst="rect">
            <a:avLst/>
          </a:prstGeom>
        </p:spPr>
      </p:pic>
    </p:spTree>
    <p:extLst>
      <p:ext uri="{BB962C8B-B14F-4D97-AF65-F5344CB8AC3E}">
        <p14:creationId xmlns:p14="http://schemas.microsoft.com/office/powerpoint/2010/main" val="7929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08"/>
            <a:ext cx="4419600" cy="1143000"/>
          </a:xfrm>
        </p:spPr>
        <p:txBody>
          <a:bodyPr>
            <a:normAutofit/>
          </a:bodyPr>
          <a:lstStyle/>
          <a:p>
            <a:r>
              <a:rPr lang="en-US" b="1" dirty="0" smtClean="0"/>
              <a:t>Ottoman Empire</a:t>
            </a:r>
            <a:endParaRPr lang="en-US" b="1" dirty="0"/>
          </a:p>
        </p:txBody>
      </p:sp>
      <p:sp>
        <p:nvSpPr>
          <p:cNvPr id="4" name="Content Placeholder 3"/>
          <p:cNvSpPr>
            <a:spLocks noGrp="1"/>
          </p:cNvSpPr>
          <p:nvPr>
            <p:ph sz="half" idx="1"/>
          </p:nvPr>
        </p:nvSpPr>
        <p:spPr>
          <a:xfrm>
            <a:off x="4724400" y="304800"/>
            <a:ext cx="4267200" cy="6400800"/>
          </a:xfrm>
        </p:spPr>
        <p:txBody>
          <a:bodyPr>
            <a:normAutofit lnSpcReduction="10000"/>
          </a:bodyPr>
          <a:lstStyle/>
          <a:p>
            <a:r>
              <a:rPr lang="en-US" sz="2400" dirty="0" smtClean="0"/>
              <a:t>Controlled North Africa, parts of Middle East, Turkey, and Balkan Peninsula</a:t>
            </a:r>
          </a:p>
          <a:p>
            <a:r>
              <a:rPr lang="en-US" sz="2400" dirty="0" smtClean="0"/>
              <a:t>As it weakened European powers competed to take its lands</a:t>
            </a:r>
          </a:p>
          <a:p>
            <a:r>
              <a:rPr lang="en-US" sz="2400" dirty="0" smtClean="0"/>
              <a:t>Reasons it weakened:</a:t>
            </a:r>
          </a:p>
          <a:p>
            <a:pPr lvl="1"/>
            <a:r>
              <a:rPr lang="en-US" dirty="0" smtClean="0"/>
              <a:t>It was slower to modernize than the rest of Europe</a:t>
            </a:r>
          </a:p>
          <a:p>
            <a:pPr lvl="1"/>
            <a:r>
              <a:rPr lang="en-US" dirty="0" smtClean="0"/>
              <a:t>Series of weak emperors following the death of </a:t>
            </a:r>
            <a:r>
              <a:rPr lang="en-US" dirty="0" err="1" smtClean="0"/>
              <a:t>Suleyman</a:t>
            </a:r>
            <a:r>
              <a:rPr lang="en-US" dirty="0" smtClean="0"/>
              <a:t> the Great </a:t>
            </a:r>
          </a:p>
          <a:p>
            <a:pPr lvl="1"/>
            <a:r>
              <a:rPr lang="en-US" dirty="0" smtClean="0"/>
              <a:t>Govt. became corrupt</a:t>
            </a:r>
          </a:p>
          <a:p>
            <a:pPr lvl="1"/>
            <a:r>
              <a:rPr lang="en-US" dirty="0" smtClean="0"/>
              <a:t>Heavy inflation</a:t>
            </a:r>
          </a:p>
          <a:p>
            <a:pPr lvl="1"/>
            <a:r>
              <a:rPr lang="en-US" dirty="0" smtClean="0"/>
              <a:t>Nationalist feelings in peoples ruled by the empire</a:t>
            </a:r>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4263935"/>
            <a:ext cx="4428893" cy="259406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0493"/>
            <a:ext cx="4419600" cy="3191561"/>
          </a:xfrm>
          <a:prstGeom prst="rect">
            <a:avLst/>
          </a:prstGeom>
        </p:spPr>
      </p:pic>
    </p:spTree>
    <p:extLst>
      <p:ext uri="{BB962C8B-B14F-4D97-AF65-F5344CB8AC3E}">
        <p14:creationId xmlns:p14="http://schemas.microsoft.com/office/powerpoint/2010/main" val="454306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4343400" cy="1143000"/>
          </a:xfrm>
        </p:spPr>
        <p:txBody>
          <a:bodyPr>
            <a:normAutofit fontScale="90000"/>
          </a:bodyPr>
          <a:lstStyle/>
          <a:p>
            <a:r>
              <a:rPr lang="en-US" b="1" dirty="0" smtClean="0"/>
              <a:t>Europeans Grab Territory</a:t>
            </a:r>
            <a:endParaRPr lang="en-US" b="1" dirty="0"/>
          </a:p>
        </p:txBody>
      </p:sp>
      <p:sp>
        <p:nvSpPr>
          <p:cNvPr id="3" name="Content Placeholder 2"/>
          <p:cNvSpPr>
            <a:spLocks noGrp="1"/>
          </p:cNvSpPr>
          <p:nvPr>
            <p:ph sz="half" idx="1"/>
          </p:nvPr>
        </p:nvSpPr>
        <p:spPr>
          <a:xfrm>
            <a:off x="304800" y="1905000"/>
            <a:ext cx="3581400" cy="4953000"/>
          </a:xfrm>
        </p:spPr>
        <p:txBody>
          <a:bodyPr>
            <a:normAutofit lnSpcReduction="10000"/>
          </a:bodyPr>
          <a:lstStyle/>
          <a:p>
            <a:r>
              <a:rPr lang="en-US" u="sng" dirty="0" smtClean="0"/>
              <a:t>Geopolitics</a:t>
            </a:r>
            <a:r>
              <a:rPr lang="en-US" dirty="0" smtClean="0"/>
              <a:t> – interest in or taking of land for its strategic location or products </a:t>
            </a:r>
          </a:p>
          <a:p>
            <a:r>
              <a:rPr lang="en-US" dirty="0" smtClean="0"/>
              <a:t>Ottoman Empire was attractive to European powers due to its location in the Mediterranean Sea and control of sea trade</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267200" y="59656"/>
            <a:ext cx="4513892" cy="3479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199" y="3539456"/>
            <a:ext cx="4513893" cy="3297324"/>
          </a:xfrm>
          <a:prstGeom prst="rect">
            <a:avLst/>
          </a:prstGeom>
        </p:spPr>
      </p:pic>
    </p:spTree>
    <p:extLst>
      <p:ext uri="{BB962C8B-B14F-4D97-AF65-F5344CB8AC3E}">
        <p14:creationId xmlns:p14="http://schemas.microsoft.com/office/powerpoint/2010/main" val="3380882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3352800" cy="1143000"/>
          </a:xfrm>
        </p:spPr>
        <p:txBody>
          <a:bodyPr/>
          <a:lstStyle/>
          <a:p>
            <a:r>
              <a:rPr lang="en-US" b="1" dirty="0" smtClean="0"/>
              <a:t>Crimean War</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6" y="1206086"/>
            <a:ext cx="3945325" cy="2603914"/>
          </a:xfrm>
        </p:spPr>
      </p:pic>
      <p:sp>
        <p:nvSpPr>
          <p:cNvPr id="4" name="Content Placeholder 3"/>
          <p:cNvSpPr>
            <a:spLocks noGrp="1"/>
          </p:cNvSpPr>
          <p:nvPr>
            <p:ph sz="half" idx="2"/>
          </p:nvPr>
        </p:nvSpPr>
        <p:spPr>
          <a:xfrm>
            <a:off x="3962399" y="495300"/>
            <a:ext cx="5181600" cy="6629400"/>
          </a:xfrm>
        </p:spPr>
        <p:txBody>
          <a:bodyPr>
            <a:normAutofit fontScale="62500" lnSpcReduction="20000"/>
          </a:bodyPr>
          <a:lstStyle/>
          <a:p>
            <a:r>
              <a:rPr lang="en-US" sz="3800" dirty="0" smtClean="0"/>
              <a:t>Russian czars had fought several wars to gain land on the Black Sea to give them access to water for trade</a:t>
            </a:r>
          </a:p>
          <a:p>
            <a:r>
              <a:rPr lang="en-US" sz="3800" u="sng" dirty="0" smtClean="0"/>
              <a:t>Crimean War</a:t>
            </a:r>
            <a:r>
              <a:rPr lang="en-US" sz="3800" dirty="0" smtClean="0"/>
              <a:t> – war in 1853 between the Russians and the Ottomans over the peninsula in the Black Sea where most of the fighting took place</a:t>
            </a:r>
          </a:p>
          <a:p>
            <a:pPr lvl="1"/>
            <a:r>
              <a:rPr lang="en-US" sz="3800" dirty="0" smtClean="0"/>
              <a:t>France and Britain entered the war on the side of the Ottoman Empire to prevent Russia from gaining more land and defeated the Russians</a:t>
            </a:r>
          </a:p>
          <a:p>
            <a:r>
              <a:rPr lang="en-US" sz="3800" dirty="0" smtClean="0"/>
              <a:t>Russia later helped the Slavic people of the Balkans win their independence when they rebelled against the Ottomans</a:t>
            </a:r>
          </a:p>
          <a:p>
            <a:pPr lvl="1"/>
            <a:r>
              <a:rPr lang="en-US" sz="3800" dirty="0" smtClean="0"/>
              <a:t>Ottomans lost control of Romania, Montenegro, Cyprus, Bosnia, Herzegovina, and Bulgaria</a:t>
            </a:r>
          </a:p>
          <a:p>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66" y="3809999"/>
            <a:ext cx="3963365" cy="2867935"/>
          </a:xfrm>
          <a:prstGeom prst="rect">
            <a:avLst/>
          </a:prstGeom>
        </p:spPr>
      </p:pic>
      <p:sp>
        <p:nvSpPr>
          <p:cNvPr id="7" name="TextBox 6"/>
          <p:cNvSpPr txBox="1"/>
          <p:nvPr/>
        </p:nvSpPr>
        <p:spPr>
          <a:xfrm>
            <a:off x="2133600" y="4382947"/>
            <a:ext cx="1170513" cy="707886"/>
          </a:xfrm>
          <a:prstGeom prst="rect">
            <a:avLst/>
          </a:prstGeom>
          <a:noFill/>
        </p:spPr>
        <p:txBody>
          <a:bodyPr wrap="none" rtlCol="0">
            <a:spAutoFit/>
          </a:bodyPr>
          <a:lstStyle/>
          <a:p>
            <a:r>
              <a:rPr lang="en-US" sz="2000" b="1" dirty="0" smtClean="0"/>
              <a:t>↖</a:t>
            </a:r>
            <a:r>
              <a:rPr lang="en-US" sz="2000" b="1" dirty="0"/>
              <a:t> </a:t>
            </a:r>
            <a:endParaRPr lang="en-US" sz="2000" b="1" dirty="0" smtClean="0"/>
          </a:p>
          <a:p>
            <a:r>
              <a:rPr lang="en-US" sz="2000" b="1" dirty="0"/>
              <a:t> </a:t>
            </a:r>
            <a:r>
              <a:rPr lang="en-US" sz="2000" b="1" dirty="0" smtClean="0"/>
              <a:t>   Crimea</a:t>
            </a:r>
            <a:endParaRPr lang="en-US" sz="2000" b="1" dirty="0"/>
          </a:p>
        </p:txBody>
      </p:sp>
      <p:sp>
        <p:nvSpPr>
          <p:cNvPr id="8" name="TextBox 7"/>
          <p:cNvSpPr txBox="1"/>
          <p:nvPr/>
        </p:nvSpPr>
        <p:spPr>
          <a:xfrm>
            <a:off x="152400" y="4648200"/>
            <a:ext cx="1207382" cy="707886"/>
          </a:xfrm>
          <a:prstGeom prst="rect">
            <a:avLst/>
          </a:prstGeom>
          <a:noFill/>
        </p:spPr>
        <p:txBody>
          <a:bodyPr wrap="none" rtlCol="0">
            <a:spAutoFit/>
          </a:bodyPr>
          <a:lstStyle/>
          <a:p>
            <a:r>
              <a:rPr lang="en-US" sz="2000" b="1" dirty="0" smtClean="0"/>
              <a:t>             ↗ </a:t>
            </a:r>
          </a:p>
          <a:p>
            <a:r>
              <a:rPr lang="en-US" sz="2000" b="1" dirty="0" smtClean="0"/>
              <a:t>Balkans</a:t>
            </a:r>
            <a:endParaRPr lang="en-US" sz="2000" b="1" dirty="0"/>
          </a:p>
        </p:txBody>
      </p:sp>
    </p:spTree>
    <p:extLst>
      <p:ext uri="{BB962C8B-B14F-4D97-AF65-F5344CB8AC3E}">
        <p14:creationId xmlns:p14="http://schemas.microsoft.com/office/powerpoint/2010/main" val="2119540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191000" cy="1143000"/>
          </a:xfrm>
        </p:spPr>
        <p:txBody>
          <a:bodyPr>
            <a:normAutofit fontScale="90000"/>
          </a:bodyPr>
          <a:lstStyle/>
          <a:p>
            <a:r>
              <a:rPr lang="en-US" b="1" dirty="0" smtClean="0"/>
              <a:t>“The Great Game”</a:t>
            </a:r>
            <a:endParaRPr lang="en-US" b="1" dirty="0"/>
          </a:p>
        </p:txBody>
      </p:sp>
      <p:sp>
        <p:nvSpPr>
          <p:cNvPr id="3" name="Content Placeholder 2"/>
          <p:cNvSpPr>
            <a:spLocks noGrp="1"/>
          </p:cNvSpPr>
          <p:nvPr>
            <p:ph sz="half" idx="1"/>
          </p:nvPr>
        </p:nvSpPr>
        <p:spPr>
          <a:xfrm>
            <a:off x="304800" y="1219200"/>
            <a:ext cx="4114800" cy="5334000"/>
          </a:xfrm>
        </p:spPr>
        <p:txBody>
          <a:bodyPr>
            <a:normAutofit fontScale="92500" lnSpcReduction="20000"/>
          </a:bodyPr>
          <a:lstStyle/>
          <a:p>
            <a:r>
              <a:rPr lang="en-US" dirty="0" smtClean="0"/>
              <a:t>Another geopolitics struggle during the late 1800s that took place in Afghanistan between Britain and Russia</a:t>
            </a:r>
          </a:p>
          <a:p>
            <a:r>
              <a:rPr lang="en-US" dirty="0" smtClean="0"/>
              <a:t>Russia wanted to extend to India, Britain wanted to extend north, Afghanistan in the middle</a:t>
            </a:r>
          </a:p>
          <a:p>
            <a:r>
              <a:rPr lang="en-US" dirty="0" smtClean="0"/>
              <a:t>Afghanistan was an independent Muslim kingdom</a:t>
            </a:r>
          </a:p>
          <a:p>
            <a:r>
              <a:rPr lang="en-US" dirty="0" smtClean="0"/>
              <a:t>After decades of fighting both Britain and Russia eventually withdrew </a:t>
            </a:r>
            <a:endParaRPr lang="en-US"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582304" y="25400"/>
            <a:ext cx="4424391" cy="3388482"/>
          </a:xfr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22800" y="3183828"/>
            <a:ext cx="4343400" cy="3623372"/>
          </a:xfrm>
          <a:prstGeom prst="rect">
            <a:avLst/>
          </a:prstGeom>
        </p:spPr>
      </p:pic>
    </p:spTree>
    <p:extLst>
      <p:ext uri="{BB962C8B-B14F-4D97-AF65-F5344CB8AC3E}">
        <p14:creationId xmlns:p14="http://schemas.microsoft.com/office/powerpoint/2010/main" val="3603857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5181600" cy="1143000"/>
          </a:xfrm>
        </p:spPr>
        <p:txBody>
          <a:bodyPr>
            <a:normAutofit fontScale="90000"/>
          </a:bodyPr>
          <a:lstStyle/>
          <a:p>
            <a:r>
              <a:rPr lang="en-US" b="1" dirty="0" smtClean="0"/>
              <a:t>Modernization in Egypt</a:t>
            </a:r>
            <a:endParaRPr lang="en-US" b="1" dirty="0"/>
          </a:p>
        </p:txBody>
      </p:sp>
      <p:pic>
        <p:nvPicPr>
          <p:cNvPr id="5" name="Content Placeholder 4"/>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241403" y="4495800"/>
            <a:ext cx="3886200" cy="2213657"/>
          </a:xfrm>
        </p:spPr>
      </p:pic>
      <p:sp>
        <p:nvSpPr>
          <p:cNvPr id="4" name="Content Placeholder 3"/>
          <p:cNvSpPr>
            <a:spLocks noGrp="1"/>
          </p:cNvSpPr>
          <p:nvPr>
            <p:ph sz="half" idx="2"/>
          </p:nvPr>
        </p:nvSpPr>
        <p:spPr>
          <a:xfrm>
            <a:off x="152400" y="1371600"/>
            <a:ext cx="5105400" cy="5029200"/>
          </a:xfrm>
        </p:spPr>
        <p:txBody>
          <a:bodyPr>
            <a:noAutofit/>
          </a:bodyPr>
          <a:lstStyle/>
          <a:p>
            <a:r>
              <a:rPr lang="en-US" sz="2600" dirty="0" smtClean="0"/>
              <a:t>To avoid being controlled by European powers, some Muslim leaders decided to modernize</a:t>
            </a:r>
          </a:p>
          <a:p>
            <a:r>
              <a:rPr lang="en-US" sz="2600" dirty="0" smtClean="0"/>
              <a:t>Egypt’s location at the head of the Red Sea was desired by the British and French</a:t>
            </a:r>
          </a:p>
          <a:p>
            <a:r>
              <a:rPr lang="en-US" sz="2600" dirty="0" smtClean="0"/>
              <a:t>New leader </a:t>
            </a:r>
            <a:r>
              <a:rPr lang="en-US" sz="2600" u="sng" dirty="0" smtClean="0"/>
              <a:t>Muhammad Ali</a:t>
            </a:r>
            <a:r>
              <a:rPr lang="en-US" sz="2600" dirty="0" smtClean="0"/>
              <a:t> broke away from the Ottoman Empire began reforms in the military and economy</a:t>
            </a:r>
          </a:p>
          <a:p>
            <a:pPr lvl="1"/>
            <a:r>
              <a:rPr lang="en-US" sz="2600" dirty="0" smtClean="0"/>
              <a:t>Cash crop farming of cotton</a:t>
            </a:r>
          </a:p>
          <a:p>
            <a:pPr lvl="1"/>
            <a:r>
              <a:rPr lang="en-US" sz="2600" dirty="0" smtClean="0"/>
              <a:t>Later built the Suez Canal</a:t>
            </a:r>
            <a:endParaRPr lang="en-US" sz="2600" dirty="0"/>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334000" y="228599"/>
            <a:ext cx="3793604" cy="4277773"/>
          </a:xfrm>
          <a:prstGeom prst="rect">
            <a:avLst/>
          </a:prstGeom>
        </p:spPr>
      </p:pic>
    </p:spTree>
    <p:extLst>
      <p:ext uri="{BB962C8B-B14F-4D97-AF65-F5344CB8AC3E}">
        <p14:creationId xmlns:p14="http://schemas.microsoft.com/office/powerpoint/2010/main" val="1917048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581400" cy="838200"/>
          </a:xfrm>
        </p:spPr>
        <p:txBody>
          <a:bodyPr/>
          <a:lstStyle/>
          <a:p>
            <a:r>
              <a:rPr lang="en-US" b="1" dirty="0" smtClean="0"/>
              <a:t>Suez Canal</a:t>
            </a:r>
            <a:endParaRPr lang="en-US" b="1" dirty="0"/>
          </a:p>
        </p:txBody>
      </p:sp>
      <p:sp>
        <p:nvSpPr>
          <p:cNvPr id="3" name="Content Placeholder 2"/>
          <p:cNvSpPr>
            <a:spLocks noGrp="1"/>
          </p:cNvSpPr>
          <p:nvPr>
            <p:ph sz="half" idx="1"/>
          </p:nvPr>
        </p:nvSpPr>
        <p:spPr>
          <a:xfrm>
            <a:off x="3810000" y="152400"/>
            <a:ext cx="5181600" cy="6400800"/>
          </a:xfrm>
        </p:spPr>
        <p:txBody>
          <a:bodyPr>
            <a:noAutofit/>
          </a:bodyPr>
          <a:lstStyle/>
          <a:p>
            <a:r>
              <a:rPr lang="en-US" sz="2400" u="sng" dirty="0" smtClean="0"/>
              <a:t>Suez Canal</a:t>
            </a:r>
            <a:r>
              <a:rPr lang="en-US" sz="2400" dirty="0" smtClean="0"/>
              <a:t> – man-made canal that cut through the Isthmus of Suez that connected the Red Sea to the Mediterranean Sea and opened 1869 which was built mainly with private French investments and Egyptian labor</a:t>
            </a:r>
          </a:p>
          <a:p>
            <a:r>
              <a:rPr lang="en-US" sz="2400" dirty="0" smtClean="0"/>
              <a:t>The allowed shipping to go from Europe to the Far East without having to steam around the southern tip of Africa</a:t>
            </a:r>
          </a:p>
          <a:p>
            <a:r>
              <a:rPr lang="en-US" sz="2400" dirty="0" smtClean="0"/>
              <a:t>Egypt fell into debt as it was unable to pay back the European banks it borrowed from</a:t>
            </a:r>
          </a:p>
          <a:p>
            <a:r>
              <a:rPr lang="en-US" sz="2400" dirty="0" smtClean="0"/>
              <a:t>The British insisted on taking financial control of the canal and sent troops to occupy the region in 1882</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8600" y="882217"/>
            <a:ext cx="3429000" cy="3781985"/>
          </a:xfr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28600" y="4664202"/>
            <a:ext cx="3429000" cy="2160270"/>
          </a:xfrm>
          <a:prstGeom prst="rect">
            <a:avLst/>
          </a:prstGeom>
        </p:spPr>
      </p:pic>
    </p:spTree>
    <p:extLst>
      <p:ext uri="{BB962C8B-B14F-4D97-AF65-F5344CB8AC3E}">
        <p14:creationId xmlns:p14="http://schemas.microsoft.com/office/powerpoint/2010/main" val="1577758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352800" cy="1676400"/>
          </a:xfrm>
        </p:spPr>
        <p:txBody>
          <a:bodyPr>
            <a:normAutofit fontScale="90000"/>
          </a:bodyPr>
          <a:lstStyle/>
          <a:p>
            <a:r>
              <a:rPr lang="en-US" b="1" dirty="0" smtClean="0"/>
              <a:t>Persia Pressured to Change</a:t>
            </a:r>
            <a:endParaRPr lang="en-US" b="1" dirty="0"/>
          </a:p>
        </p:txBody>
      </p:sp>
      <p:sp>
        <p:nvSpPr>
          <p:cNvPr id="3" name="Content Placeholder 2"/>
          <p:cNvSpPr>
            <a:spLocks noGrp="1"/>
          </p:cNvSpPr>
          <p:nvPr>
            <p:ph sz="half" idx="1"/>
          </p:nvPr>
        </p:nvSpPr>
        <p:spPr>
          <a:xfrm>
            <a:off x="3581400" y="228600"/>
            <a:ext cx="5486400" cy="5334000"/>
          </a:xfrm>
        </p:spPr>
        <p:txBody>
          <a:bodyPr>
            <a:noAutofit/>
          </a:bodyPr>
          <a:lstStyle/>
          <a:p>
            <a:r>
              <a:rPr lang="en-US" sz="2400" dirty="0" smtClean="0"/>
              <a:t>Russia and Britain competed over Persia</a:t>
            </a:r>
          </a:p>
          <a:p>
            <a:pPr lvl="1"/>
            <a:r>
              <a:rPr lang="en-US" dirty="0" smtClean="0"/>
              <a:t>Russians hoped to gain access to the Persian Gulf ports</a:t>
            </a:r>
          </a:p>
          <a:p>
            <a:pPr lvl="1"/>
            <a:r>
              <a:rPr lang="en-US" dirty="0" smtClean="0"/>
              <a:t>British wanted to take advantage of oil found there</a:t>
            </a:r>
          </a:p>
          <a:p>
            <a:r>
              <a:rPr lang="en-US" sz="2400" dirty="0" smtClean="0"/>
              <a:t>Persian rulers gave western businessmen concessions to develop its resources (set up spheres of influence)</a:t>
            </a:r>
          </a:p>
          <a:p>
            <a:r>
              <a:rPr lang="en-US" sz="2400" dirty="0" smtClean="0"/>
              <a:t>Religious leaders fought these concessions as they feared western influences on their people</a:t>
            </a:r>
          </a:p>
          <a:p>
            <a:r>
              <a:rPr lang="en-US" sz="2400" dirty="0" smtClean="0"/>
              <a:t>Tobacco boycott against a foreign business led to riots that spun out of control</a:t>
            </a:r>
          </a:p>
          <a:p>
            <a:pPr lvl="1"/>
            <a:r>
              <a:rPr lang="en-US" dirty="0" smtClean="0"/>
              <a:t>Persian ruler was forced to establish a constitution to </a:t>
            </a:r>
            <a:r>
              <a:rPr lang="en-US" smtClean="0"/>
              <a:t>settle </a:t>
            </a:r>
            <a:r>
              <a:rPr lang="en-US" smtClean="0"/>
              <a:t>things </a:t>
            </a:r>
            <a:r>
              <a:rPr lang="en-US" dirty="0" smtClean="0"/>
              <a:t>down</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8600" y="2362200"/>
            <a:ext cx="3325766" cy="3898333"/>
          </a:xfrm>
        </p:spPr>
      </p:pic>
    </p:spTree>
    <p:extLst>
      <p:ext uri="{BB962C8B-B14F-4D97-AF65-F5344CB8AC3E}">
        <p14:creationId xmlns:p14="http://schemas.microsoft.com/office/powerpoint/2010/main" val="156073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511</Words>
  <Application>Microsoft Office PowerPoint</Application>
  <PresentationFormat>On-screen Show (4:3)</PresentationFormat>
  <Paragraphs>47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Modern World History Chapter 11, Section 3 Europeans Claim Muslim Lands</vt:lpstr>
      <vt:lpstr>Ottoman Empire</vt:lpstr>
      <vt:lpstr>Europeans Grab Territory</vt:lpstr>
      <vt:lpstr>Crimean War</vt:lpstr>
      <vt:lpstr>“The Great Game”</vt:lpstr>
      <vt:lpstr>Modernization in Egypt</vt:lpstr>
      <vt:lpstr>Suez Canal</vt:lpstr>
      <vt:lpstr>Persia Pressured to Change</vt:lpstr>
    </vt:vector>
  </TitlesOfParts>
  <Company>Waterford Union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World History Chapter 11, Section 3 Europeans Claim Muslim Lands</dc:title>
  <dc:creator>WUHS</dc:creator>
  <cp:lastModifiedBy>Leonard Jon</cp:lastModifiedBy>
  <cp:revision>17</cp:revision>
  <cp:lastPrinted>2013-12-17T13:21:44Z</cp:lastPrinted>
  <dcterms:created xsi:type="dcterms:W3CDTF">2013-12-16T13:44:13Z</dcterms:created>
  <dcterms:modified xsi:type="dcterms:W3CDTF">2013-12-18T17:16:49Z</dcterms:modified>
</cp:coreProperties>
</file>