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80" r:id="rId19"/>
    <p:sldId id="278" r:id="rId20"/>
    <p:sldId id="279" r:id="rId21"/>
    <p:sldId id="274" r:id="rId22"/>
    <p:sldId id="275" r:id="rId23"/>
    <p:sldId id="276" r:id="rId24"/>
    <p:sldId id="277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06635-8CA6-403A-814C-B40F91ACF2C7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5A533-CE5B-4313-AEA9-A1B1AA00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5A533-CE5B-4313-AEA9-A1B1AA0079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1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B85E2-193B-4ECE-842C-B3A34B23C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1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88A5-0BDD-470D-B5A1-B15BE539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9D95-4505-48C7-9BAF-DAAD9D182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0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3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5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0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6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3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5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DCD9-E54E-4C41-988E-DC343D312CA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FF8C-6C80-4903-996C-84BD6998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SV9_J8Cst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1.wdp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6.wdp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cold-war/fidel-castro/videos/castro-and-the-cuban-revolutio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iZAwvCKoSi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7748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Modern World History</a:t>
            </a:r>
            <a:br>
              <a:rPr lang="en-US" b="1" dirty="0" smtClean="0"/>
            </a:br>
            <a:r>
              <a:rPr lang="en-US" b="1" dirty="0" smtClean="0"/>
              <a:t>Cold War Divides the World</a:t>
            </a:r>
            <a:br>
              <a:rPr lang="en-US" b="1" dirty="0" smtClean="0"/>
            </a:br>
            <a:r>
              <a:rPr lang="en-US" b="1" dirty="0" smtClean="0"/>
              <a:t>Assign. #4-4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4200"/>
            <a:ext cx="716280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4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23855" y="457200"/>
            <a:ext cx="53340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  Oct. 26 - JFK receives a letter from Soviet leader Nikita Khrushchev saying the USSR would remove missiles if US lifted the blockade and pledged not to invade Cuba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  Oct. 27 - JFK received 2nd letter adding that the USSR wanted US missiles in Turkey removed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  Oct. 27 - JFK ignores the 2nd letter and agrees to the terms of the first letter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  Oct. 28 - Khrushchev agrees to remove missiles from Cuba and crisis ends</a:t>
            </a:r>
          </a:p>
        </p:txBody>
      </p:sp>
      <p:pic>
        <p:nvPicPr>
          <p:cNvPr id="21507" name="Picture 7" descr="cubanmissilecrisis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09600"/>
            <a:ext cx="3589338" cy="262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609600" y="3505200"/>
            <a:ext cx="28194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/>
              <a:t>US Ambassador </a:t>
            </a:r>
            <a:r>
              <a:rPr lang="en-US" sz="2400" i="1" dirty="0">
                <a:hlinkClick r:id="rId3"/>
              </a:rPr>
              <a:t>Stevenson</a:t>
            </a:r>
            <a:r>
              <a:rPr lang="en-US" sz="2400" i="1" dirty="0"/>
              <a:t> reports on Soviet missiles in Cuba to Security Council of the United Nations on Oct. 26, 1962</a:t>
            </a:r>
          </a:p>
        </p:txBody>
      </p:sp>
    </p:spTree>
    <p:extLst>
      <p:ext uri="{BB962C8B-B14F-4D97-AF65-F5344CB8AC3E}">
        <p14:creationId xmlns:p14="http://schemas.microsoft.com/office/powerpoint/2010/main" val="31586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593" y="228600"/>
            <a:ext cx="8382000" cy="3657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dirty="0" smtClean="0"/>
              <a:t>-   both Kennedy and Khrushchev were relieved that nuclear war was avoided and took steps to avoid another crisis that could lead to nuclear war: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dirty="0" smtClean="0"/>
              <a:t>	- “</a:t>
            </a:r>
            <a:r>
              <a:rPr lang="en-US" sz="3000" u="sng" dirty="0" smtClean="0"/>
              <a:t>hotline</a:t>
            </a:r>
            <a:r>
              <a:rPr lang="en-US" sz="3000" dirty="0" smtClean="0"/>
              <a:t>” installed connecting the White House </a:t>
            </a:r>
            <a:r>
              <a:rPr lang="en-US" sz="3000" dirty="0"/>
              <a:t>	</a:t>
            </a:r>
            <a:r>
              <a:rPr lang="en-US" sz="3000" dirty="0" smtClean="0"/>
              <a:t>and Kremlin directly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dirty="0" smtClean="0"/>
              <a:t>	- </a:t>
            </a:r>
            <a:r>
              <a:rPr lang="en-US" sz="3000" u="sng" dirty="0" smtClean="0"/>
              <a:t>Limited Nuclear Test Ban Treaty</a:t>
            </a:r>
            <a:r>
              <a:rPr lang="en-US" sz="3000" dirty="0" smtClean="0"/>
              <a:t> signed banning 	the testing of new nuclear weapons above 	ground, which signaled to the world that the 	two superpowers were trying now to get along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pic>
        <p:nvPicPr>
          <p:cNvPr id="22531" name="Picture 4" descr="khrushchev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36776"/>
            <a:ext cx="3352800" cy="2841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 rot="10800000" flipV="1">
            <a:off x="6629400" y="4413250"/>
            <a:ext cx="2060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US President John F. Kennedy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838200" y="4419600"/>
            <a:ext cx="1920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C00000"/>
                </a:solidFill>
              </a:rPr>
              <a:t>Soviet leader Nikita Khrushchev</a:t>
            </a:r>
          </a:p>
        </p:txBody>
      </p:sp>
    </p:spTree>
    <p:extLst>
      <p:ext uri="{BB962C8B-B14F-4D97-AF65-F5344CB8AC3E}">
        <p14:creationId xmlns:p14="http://schemas.microsoft.com/office/powerpoint/2010/main" val="1428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Civil War in Nicaragua (#5)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181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Just as the U.S. supported the dictator Bautista in Cuba, it supported the dictator </a:t>
            </a:r>
            <a:r>
              <a:rPr lang="en-US" sz="3100" dirty="0" err="1" smtClean="0"/>
              <a:t>Anastazio</a:t>
            </a:r>
            <a:r>
              <a:rPr lang="en-US" sz="3100" dirty="0" smtClean="0"/>
              <a:t> Somoza in Nicaragua and his family since 1933</a:t>
            </a:r>
          </a:p>
          <a:p>
            <a:r>
              <a:rPr lang="en-US" sz="3100" dirty="0" smtClean="0"/>
              <a:t>The leftist </a:t>
            </a:r>
            <a:r>
              <a:rPr lang="en-US" sz="3100" u="sng" dirty="0" smtClean="0"/>
              <a:t>Sandinistas</a:t>
            </a:r>
            <a:r>
              <a:rPr lang="en-US" sz="3100" dirty="0" smtClean="0"/>
              <a:t> led by Daniel Ortega overthrew Somoza’s son and received aid from the USSR</a:t>
            </a:r>
          </a:p>
          <a:p>
            <a:r>
              <a:rPr lang="en-US" sz="3100" dirty="0" smtClean="0"/>
              <a:t>The US then supported rebels against the Sandinistas called the </a:t>
            </a:r>
            <a:r>
              <a:rPr lang="en-US" sz="3100" u="sng" dirty="0" smtClean="0"/>
              <a:t>Contras</a:t>
            </a:r>
          </a:p>
          <a:p>
            <a:r>
              <a:rPr lang="en-US" sz="3100" dirty="0" smtClean="0"/>
              <a:t>A civil war was waged for more than a decade, which seriously weakened the Nicaraguan economy</a:t>
            </a:r>
          </a:p>
          <a:p>
            <a:r>
              <a:rPr lang="en-US" sz="3100" dirty="0" smtClean="0"/>
              <a:t>Ortega agreed to the first elections in the nation’s history in 1990, and a reform candidate won removing the Sandinistas from power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32037"/>
            <a:ext cx="3243606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5766" y="1"/>
            <a:ext cx="3237234" cy="2447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1223553"/>
            <a:ext cx="83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Ortega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55549" y="2590800"/>
            <a:ext cx="145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Contra rebels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8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57892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Destalinization (#6)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360610" cy="2666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the death of Joseph Stalin in 1953, Nikita Khrushchev took over the USSR</a:t>
            </a:r>
          </a:p>
          <a:p>
            <a:r>
              <a:rPr lang="en-US" dirty="0" smtClean="0"/>
              <a:t>He began a policy of de-</a:t>
            </a:r>
            <a:r>
              <a:rPr lang="en-US" dirty="0" err="1" smtClean="0"/>
              <a:t>stalinization</a:t>
            </a:r>
            <a:r>
              <a:rPr lang="en-US" dirty="0" smtClean="0"/>
              <a:t>, or the removal of the glorification of Stalin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99" y="169718"/>
            <a:ext cx="4594412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10" y="3429000"/>
            <a:ext cx="4630990" cy="3161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18362"/>
            <a:ext cx="3810000" cy="31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Hungary Defies the Soviet Union (#7)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370114"/>
            <a:ext cx="47244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the communist regime in Hungary supported destalinization, large numbers of their citizens demanded democracy and the breaking of ties with the Soviet Union</a:t>
            </a:r>
          </a:p>
          <a:p>
            <a:r>
              <a:rPr lang="en-US" dirty="0" smtClean="0"/>
              <a:t>With massive street demonstrations going on, communist </a:t>
            </a:r>
            <a:r>
              <a:rPr lang="en-US" dirty="0" err="1" smtClean="0"/>
              <a:t>Imry</a:t>
            </a:r>
            <a:r>
              <a:rPr lang="en-US" dirty="0" smtClean="0"/>
              <a:t> Nagy took power and asserted Hungarian nationalism and withdrew Hungary from the Warsaw Pact</a:t>
            </a:r>
          </a:p>
          <a:p>
            <a:r>
              <a:rPr lang="en-US" dirty="0" smtClean="0"/>
              <a:t>In late 1956, Soviet tanks entered Budapest and crushed the uprising, and installed a new </a:t>
            </a:r>
            <a:r>
              <a:rPr lang="en-US" dirty="0" err="1" smtClean="0"/>
              <a:t>hard-line</a:t>
            </a:r>
            <a:r>
              <a:rPr lang="en-US" dirty="0" smtClean="0"/>
              <a:t> communist regime (Nagy was executed)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07579"/>
            <a:ext cx="3810000" cy="34504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666"/>
          <a:stretch/>
        </p:blipFill>
        <p:spPr>
          <a:xfrm>
            <a:off x="411678" y="1600200"/>
            <a:ext cx="3429000" cy="237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9050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57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9530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Brezhnev replaces Khrushchev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447800"/>
            <a:ext cx="53340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Despite Khrushchev’s show of force in Hungary he had lost prestige in his country due to the Cuban missile crisis</a:t>
            </a:r>
          </a:p>
          <a:p>
            <a:r>
              <a:rPr lang="en-US" sz="2400" dirty="0" smtClean="0"/>
              <a:t>In 1964 party leaders voted Khrushchev out of power</a:t>
            </a:r>
          </a:p>
          <a:p>
            <a:r>
              <a:rPr lang="en-US" sz="2400" dirty="0" smtClean="0"/>
              <a:t>He was replaced by Leonid Brezhnev, who quickly adopted repressive domestic policies</a:t>
            </a:r>
          </a:p>
          <a:p>
            <a:pPr lvl="1"/>
            <a:r>
              <a:rPr lang="en-US" dirty="0" smtClean="0"/>
              <a:t>Strict enforcement of limits to free speech and worship</a:t>
            </a:r>
          </a:p>
          <a:p>
            <a:pPr lvl="1"/>
            <a:r>
              <a:rPr lang="en-US" dirty="0" smtClean="0"/>
              <a:t>Many arrests to those who opposed the communist government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8800" y="0"/>
            <a:ext cx="3505200" cy="334881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61"/>
          <a:stretch/>
        </p:blipFill>
        <p:spPr>
          <a:xfrm>
            <a:off x="5645727" y="3041358"/>
            <a:ext cx="3530930" cy="3816642"/>
          </a:xfrm>
        </p:spPr>
      </p:pic>
    </p:spTree>
    <p:extLst>
      <p:ext uri="{BB962C8B-B14F-4D97-AF65-F5344CB8AC3E}">
        <p14:creationId xmlns:p14="http://schemas.microsoft.com/office/powerpoint/2010/main" val="2267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572000" cy="1143000"/>
          </a:xfrm>
        </p:spPr>
        <p:txBody>
          <a:bodyPr/>
          <a:lstStyle/>
          <a:p>
            <a:r>
              <a:rPr lang="en-US" b="1" dirty="0" smtClean="0"/>
              <a:t>Prague Spring (#8)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2" y="4249065"/>
            <a:ext cx="4038600" cy="260893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533400"/>
            <a:ext cx="4495800" cy="6126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Communist Party leader Alexander </a:t>
            </a:r>
            <a:r>
              <a:rPr lang="en-US" dirty="0" err="1" smtClean="0"/>
              <a:t>Dubček</a:t>
            </a:r>
            <a:r>
              <a:rPr lang="en-US" dirty="0" smtClean="0"/>
              <a:t> launched a “democratic socialist revolution” in Czechoslovakia in 1968</a:t>
            </a:r>
          </a:p>
          <a:p>
            <a:r>
              <a:rPr lang="en-US" dirty="0" smtClean="0"/>
              <a:t>A liberal movement known as the “Prague Spring” began as he promised “socialism with a human face”</a:t>
            </a:r>
          </a:p>
          <a:p>
            <a:r>
              <a:rPr lang="en-US" dirty="0" smtClean="0"/>
              <a:t>Like in Hungary in 1956, the Soviet Union sent tanks in to crush the movement</a:t>
            </a:r>
          </a:p>
          <a:p>
            <a:r>
              <a:rPr lang="en-US" dirty="0" smtClean="0"/>
              <a:t>This reasserted Soviet control over the Eastern bloc nations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199"/>
            <a:ext cx="4022852" cy="30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Soviet-Chinese Split (#9)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58451"/>
            <a:ext cx="49530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Soviet Union believed that China would follow their leadership in world affairs </a:t>
            </a:r>
          </a:p>
          <a:p>
            <a:r>
              <a:rPr lang="en-US" dirty="0" smtClean="0"/>
              <a:t>As China grew more confident it gradually became unhappy with its relationship with the USSR, and didn’t want to be in the USSR’s shadow</a:t>
            </a:r>
          </a:p>
          <a:p>
            <a:r>
              <a:rPr lang="en-US" dirty="0" smtClean="0"/>
              <a:t>Both nations began competing for influence in nations in Africa and Asia that had recently gained their independence from European powers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1" r="5447" b="7351"/>
          <a:stretch/>
        </p:blipFill>
        <p:spPr>
          <a:xfrm>
            <a:off x="6477000" y="123528"/>
            <a:ext cx="2514600" cy="2512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r="10568"/>
          <a:stretch/>
        </p:blipFill>
        <p:spPr>
          <a:xfrm>
            <a:off x="5115791" y="2667000"/>
            <a:ext cx="4028209" cy="38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5943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Soviet-Chinese Split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5344"/>
            <a:ext cx="6629400" cy="5576455"/>
          </a:xfrm>
        </p:spPr>
        <p:txBody>
          <a:bodyPr>
            <a:normAutofit/>
          </a:bodyPr>
          <a:lstStyle/>
          <a:p>
            <a:r>
              <a:rPr lang="en-US" dirty="0" smtClean="0"/>
              <a:t>Other sources of conflict:</a:t>
            </a:r>
          </a:p>
          <a:p>
            <a:pPr lvl="1"/>
            <a:r>
              <a:rPr lang="en-US" dirty="0" smtClean="0"/>
              <a:t>China </a:t>
            </a:r>
            <a:r>
              <a:rPr lang="en-US" dirty="0"/>
              <a:t>received military aid during the Korean War, but had to pay it back on a strict deadline</a:t>
            </a:r>
          </a:p>
          <a:p>
            <a:pPr lvl="1"/>
            <a:r>
              <a:rPr lang="en-US" dirty="0"/>
              <a:t>China received less aid than non-communist nations like Egypt and India</a:t>
            </a:r>
          </a:p>
          <a:p>
            <a:pPr lvl="1"/>
            <a:r>
              <a:rPr lang="en-US" dirty="0"/>
              <a:t>China took Tibet in 1950 and the USSR declared neutrality between China and India in the dispute over this</a:t>
            </a:r>
          </a:p>
          <a:p>
            <a:pPr lvl="1"/>
            <a:r>
              <a:rPr lang="en-US" dirty="0"/>
              <a:t>Border clashes began to take place between the Soviet Union and China</a:t>
            </a:r>
          </a:p>
          <a:p>
            <a:pPr lvl="1"/>
            <a:r>
              <a:rPr lang="en-US" dirty="0"/>
              <a:t>China upset with USSR for accepting idea of peaceful coexistence with the US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6" t="3702" r="2782" b="3724"/>
          <a:stretch/>
        </p:blipFill>
        <p:spPr>
          <a:xfrm flipH="1">
            <a:off x="6615545" y="4020118"/>
            <a:ext cx="2514599" cy="2514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46" y="2189017"/>
            <a:ext cx="2514599" cy="1831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500" b="8443"/>
          <a:stretch/>
        </p:blipFill>
        <p:spPr>
          <a:xfrm flipH="1">
            <a:off x="6615546" y="228600"/>
            <a:ext cx="2545774" cy="19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800600" cy="1143000"/>
          </a:xfrm>
        </p:spPr>
        <p:txBody>
          <a:bodyPr/>
          <a:lstStyle/>
          <a:p>
            <a:r>
              <a:rPr lang="en-US" altLang="en-US" b="1" dirty="0" smtClean="0"/>
              <a:t>Brinkmanship (#10)</a:t>
            </a:r>
          </a:p>
        </p:txBody>
      </p:sp>
      <p:pic>
        <p:nvPicPr>
          <p:cNvPr id="3481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93" y="1066800"/>
            <a:ext cx="5359400" cy="32575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52400"/>
            <a:ext cx="3581400" cy="6477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US foreign policy supported by Secretary of State John Foster Dulles under President Eisenhower in the 1950s</a:t>
            </a:r>
          </a:p>
          <a:p>
            <a:pPr>
              <a:defRPr/>
            </a:pPr>
            <a:r>
              <a:rPr lang="en-US" dirty="0" smtClean="0"/>
              <a:t>The policy stated the US’s willingness to go to the brink (or edge) of war to oppose communism </a:t>
            </a:r>
          </a:p>
          <a:p>
            <a:pPr>
              <a:defRPr/>
            </a:pPr>
            <a:r>
              <a:rPr lang="en-US" dirty="0" smtClean="0"/>
              <a:t>It included the threat of using nuclear weapons</a:t>
            </a:r>
          </a:p>
          <a:p>
            <a:pPr>
              <a:defRPr/>
            </a:pPr>
            <a:r>
              <a:rPr lang="en-US" dirty="0" smtClean="0"/>
              <a:t>M.A.D. – Mutually Assured Destruction</a:t>
            </a:r>
            <a:endParaRPr lang="en-US" dirty="0"/>
          </a:p>
        </p:txBody>
      </p:sp>
      <p:pic>
        <p:nvPicPr>
          <p:cNvPr id="348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1" y="4419600"/>
            <a:ext cx="17921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57" y="4419600"/>
            <a:ext cx="33845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Three “Worlds” During the Cold War (#1)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8" y="2514600"/>
            <a:ext cx="5029200" cy="2935223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67003" y="152400"/>
            <a:ext cx="4495800" cy="6553200"/>
          </a:xfrm>
        </p:spPr>
        <p:txBody>
          <a:bodyPr>
            <a:noAutofit/>
          </a:bodyPr>
          <a:lstStyle/>
          <a:p>
            <a:r>
              <a:rPr lang="en-US" sz="2400" dirty="0"/>
              <a:t>Political scientists grouped nations during the Cold War into three “worlds”</a:t>
            </a:r>
          </a:p>
          <a:p>
            <a:pPr lvl="1"/>
            <a:r>
              <a:rPr lang="en-US" dirty="0"/>
              <a:t>“First World” </a:t>
            </a:r>
            <a:r>
              <a:rPr lang="en-US" dirty="0" smtClean="0"/>
              <a:t> </a:t>
            </a:r>
          </a:p>
          <a:p>
            <a:pPr lvl="2"/>
            <a:r>
              <a:rPr lang="en-US" sz="2400" dirty="0" smtClean="0"/>
              <a:t>industrialized </a:t>
            </a:r>
            <a:r>
              <a:rPr lang="en-US" sz="2400" dirty="0"/>
              <a:t>capitalist nations led by the U.S.</a:t>
            </a:r>
          </a:p>
          <a:p>
            <a:pPr lvl="1"/>
            <a:r>
              <a:rPr lang="en-US" dirty="0"/>
              <a:t>“Second World” </a:t>
            </a:r>
          </a:p>
          <a:p>
            <a:pPr lvl="2"/>
            <a:r>
              <a:rPr lang="en-US" sz="2400" dirty="0" smtClean="0"/>
              <a:t>communist </a:t>
            </a:r>
            <a:r>
              <a:rPr lang="en-US" sz="2400" dirty="0"/>
              <a:t>nations led by the Soviet Union</a:t>
            </a:r>
          </a:p>
          <a:p>
            <a:pPr lvl="1"/>
            <a:r>
              <a:rPr lang="en-US" dirty="0"/>
              <a:t>“Third World” </a:t>
            </a:r>
          </a:p>
          <a:p>
            <a:pPr lvl="2"/>
            <a:r>
              <a:rPr lang="en-US" sz="2400" dirty="0" smtClean="0"/>
              <a:t>developing nations, often </a:t>
            </a:r>
            <a:r>
              <a:rPr lang="en-US" sz="2400" dirty="0"/>
              <a:t>newly independent from European </a:t>
            </a:r>
            <a:r>
              <a:rPr lang="en-US" sz="2400" dirty="0" smtClean="0"/>
              <a:t>imperialism</a:t>
            </a:r>
          </a:p>
          <a:p>
            <a:r>
              <a:rPr lang="en-US" sz="2400" dirty="0" smtClean="0"/>
              <a:t>The Cold War saw the superpowers competing for influence in the Third World</a:t>
            </a:r>
          </a:p>
        </p:txBody>
      </p:sp>
    </p:spTree>
    <p:extLst>
      <p:ext uri="{BB962C8B-B14F-4D97-AF65-F5344CB8AC3E}">
        <p14:creationId xmlns:p14="http://schemas.microsoft.com/office/powerpoint/2010/main" val="15245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84" y="3581400"/>
            <a:ext cx="4533089" cy="30436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Brinkmanship Breaks Down Under Kennedy and Johnson in the 1960s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5562600" cy="4953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Brinkmanship led to one crisis after another between the U.S. and the Soviet Union</a:t>
            </a:r>
          </a:p>
          <a:p>
            <a:r>
              <a:rPr lang="en-US" sz="2600" dirty="0" smtClean="0"/>
              <a:t>The world was at risk of experiencing nuclear war during these crises</a:t>
            </a:r>
          </a:p>
          <a:p>
            <a:pPr lvl="1"/>
            <a:r>
              <a:rPr lang="en-US" sz="2600" dirty="0" smtClean="0"/>
              <a:t>Suez Crisis of 1956</a:t>
            </a:r>
          </a:p>
          <a:p>
            <a:pPr lvl="1"/>
            <a:r>
              <a:rPr lang="en-US" sz="2600" dirty="0" smtClean="0"/>
              <a:t>Intervention by the USSR in Hungary in 1956</a:t>
            </a:r>
          </a:p>
          <a:p>
            <a:pPr lvl="1"/>
            <a:r>
              <a:rPr lang="en-US" sz="2600" dirty="0" smtClean="0"/>
              <a:t>U-2 Incident in 1960</a:t>
            </a:r>
          </a:p>
          <a:p>
            <a:pPr lvl="1"/>
            <a:r>
              <a:rPr lang="en-US" sz="2600" dirty="0" smtClean="0"/>
              <a:t>Cuban missile crisis in 1962</a:t>
            </a:r>
          </a:p>
          <a:p>
            <a:pPr lvl="1"/>
            <a:r>
              <a:rPr lang="en-US" sz="2600" dirty="0" smtClean="0"/>
              <a:t>Vietnam War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08" y="1828800"/>
            <a:ext cx="2895601" cy="202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Nixon’s Foreign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219200"/>
            <a:ext cx="5410200" cy="5638800"/>
          </a:xfrm>
        </p:spPr>
        <p:txBody>
          <a:bodyPr rtlCol="0">
            <a:normAutofit fontScale="47500" lnSpcReduction="20000"/>
          </a:bodyPr>
          <a:lstStyle/>
          <a:p>
            <a:pPr>
              <a:defRPr/>
            </a:pPr>
            <a:r>
              <a:rPr lang="en-US" sz="5300" u="sng" dirty="0" smtClean="0"/>
              <a:t>Realpolitik</a:t>
            </a:r>
            <a:r>
              <a:rPr lang="en-US" sz="5300" dirty="0" smtClean="0"/>
              <a:t> – </a:t>
            </a:r>
            <a:endParaRPr lang="en-US" sz="5300" dirty="0"/>
          </a:p>
          <a:p>
            <a:pPr lvl="1">
              <a:defRPr/>
            </a:pPr>
            <a:r>
              <a:rPr lang="en-US" sz="5300" dirty="0" smtClean="0"/>
              <a:t>comes from the German for “actual politics,” and means that foreign policy decisions would be based on practical US interests and not moral or political ideas (like containment)</a:t>
            </a:r>
          </a:p>
          <a:p>
            <a:pPr>
              <a:defRPr/>
            </a:pPr>
            <a:r>
              <a:rPr lang="en-US" sz="5300" u="sng" dirty="0" smtClean="0"/>
              <a:t>Détente</a:t>
            </a:r>
            <a:r>
              <a:rPr lang="en-US" sz="5300" dirty="0" smtClean="0"/>
              <a:t> – </a:t>
            </a:r>
          </a:p>
          <a:p>
            <a:pPr lvl="1">
              <a:defRPr/>
            </a:pPr>
            <a:r>
              <a:rPr lang="en-US" sz="5300" dirty="0" smtClean="0"/>
              <a:t>Tensions during the Cold War begins to ease during Nixon’s presidency, and the easing of tensions between rivals is called </a:t>
            </a:r>
            <a:r>
              <a:rPr lang="en-US" sz="5300" u="sng" dirty="0" smtClean="0"/>
              <a:t>détente</a:t>
            </a:r>
            <a:r>
              <a:rPr lang="en-US" sz="5300" dirty="0" smtClean="0"/>
              <a:t> (#10)</a:t>
            </a:r>
          </a:p>
          <a:p>
            <a:pPr>
              <a:defRPr/>
            </a:pPr>
            <a:r>
              <a:rPr lang="en-US" sz="5300" dirty="0" smtClean="0"/>
              <a:t>Ending of Vietnam War and improved U.S. relations with China and the Soviet Union were key elements of </a:t>
            </a:r>
            <a:r>
              <a:rPr lang="en-US" sz="5300" dirty="0"/>
              <a:t>détente</a:t>
            </a:r>
            <a:endParaRPr lang="en-US" sz="5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7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0244" name="Picture 7" descr="kissinger_ni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1600"/>
            <a:ext cx="31242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50850" y="5245100"/>
            <a:ext cx="3048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i="1"/>
              <a:t>Secretary of State Henry Kissinger with President Nixon</a:t>
            </a:r>
          </a:p>
        </p:txBody>
      </p:sp>
    </p:spTree>
    <p:extLst>
      <p:ext uri="{BB962C8B-B14F-4D97-AF65-F5344CB8AC3E}">
        <p14:creationId xmlns:p14="http://schemas.microsoft.com/office/powerpoint/2010/main" val="7830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1" y="34925"/>
            <a:ext cx="4648201" cy="1600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U.S. Relations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with China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42052"/>
            <a:ext cx="4267200" cy="510540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because communist China is a nation of a billion people, the country obviously cannot be ignored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US took advantage of the split between China and the USSR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order to improve relations with China, Nixon visited China in February in 1972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This led to the opening of diplomacy and trade with the Chinese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 rot="10800000" flipV="1">
            <a:off x="4495800" y="3048000"/>
            <a:ext cx="41957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President Nixon strolls along the Great Wall of China in 1972 and struggles with chop sticks at a dinner with Chinese Premier Chou Enlai below</a:t>
            </a:r>
          </a:p>
        </p:txBody>
      </p:sp>
      <p:pic>
        <p:nvPicPr>
          <p:cNvPr id="11269" name="Picture 8" descr="NIxonChinaDi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78313"/>
            <a:ext cx="39624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NixonGreatWall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39766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Relations with the Soviet Union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371600"/>
            <a:ext cx="38862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to ease relations with the Soviet Union, Nixon visited Moscow in May, 1972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 smtClean="0"/>
              <a:t>SALT</a:t>
            </a:r>
            <a:r>
              <a:rPr lang="en-US" altLang="en-US" sz="2800" dirty="0" smtClean="0"/>
              <a:t> –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the Soviet Union and the U.S. signed </a:t>
            </a:r>
            <a:r>
              <a:rPr lang="en-US" altLang="en-US" u="sng" dirty="0" smtClean="0"/>
              <a:t>SALT</a:t>
            </a:r>
            <a:r>
              <a:rPr lang="en-US" altLang="en-US" dirty="0" smtClean="0"/>
              <a:t> (Strategic Arms Limitation Treaty) that limited the number of each country’s nuclear weapons (#10)</a:t>
            </a:r>
          </a:p>
        </p:txBody>
      </p:sp>
      <p:pic>
        <p:nvPicPr>
          <p:cNvPr id="12292" name="Picture 4" descr="NixonBrezhn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47800"/>
            <a:ext cx="42132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44499" y="4837112"/>
            <a:ext cx="4054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i="1" dirty="0"/>
              <a:t>President Nixon and Soviet General Secretary Leonid Brezhnev toast an agreement between their two nations in 1972</a:t>
            </a:r>
          </a:p>
        </p:txBody>
      </p:sp>
    </p:spTree>
    <p:extLst>
      <p:ext uri="{BB962C8B-B14F-4D97-AF65-F5344CB8AC3E}">
        <p14:creationId xmlns:p14="http://schemas.microsoft.com/office/powerpoint/2010/main" val="298931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487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Demise </a:t>
            </a:r>
            <a:r>
              <a:rPr lang="en-US" b="1" dirty="0"/>
              <a:t>of </a:t>
            </a:r>
            <a:r>
              <a:rPr lang="en-US" b="1" dirty="0" smtClean="0"/>
              <a:t>Détente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23218"/>
            <a:ext cx="45720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the 1980s, relations between the superpowers deteriorated again</a:t>
            </a:r>
          </a:p>
          <a:p>
            <a:r>
              <a:rPr lang="en-US" dirty="0" smtClean="0"/>
              <a:t>US had opened a full diplomatic relationship with China, including the selling of weapons to China</a:t>
            </a:r>
          </a:p>
          <a:p>
            <a:r>
              <a:rPr lang="en-US" dirty="0" smtClean="0"/>
              <a:t>Soviet invasion of Afghanistan soured relations much further</a:t>
            </a:r>
          </a:p>
          <a:p>
            <a:r>
              <a:rPr lang="en-US" dirty="0" smtClean="0"/>
              <a:t>Tough anti-communist stance taken by Ronald Reagan further increased tensions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64"/>
            <a:ext cx="2797370" cy="408127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55752"/>
            <a:ext cx="3810000" cy="29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4267200" cy="868362"/>
          </a:xfrm>
        </p:spPr>
        <p:txBody>
          <a:bodyPr/>
          <a:lstStyle/>
          <a:p>
            <a:r>
              <a:rPr lang="en-US" b="1" dirty="0" smtClean="0"/>
              <a:t>“Star Wars” (#10)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7244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u="sng" dirty="0"/>
              <a:t>Strategic Defense Initiative </a:t>
            </a:r>
            <a:r>
              <a:rPr lang="en-US" dirty="0"/>
              <a:t>(SDI) was proposed by U.S. President Ronald Reagan on March 23, </a:t>
            </a:r>
            <a:r>
              <a:rPr lang="en-US" dirty="0" smtClean="0"/>
              <a:t>1983</a:t>
            </a:r>
          </a:p>
          <a:p>
            <a:r>
              <a:rPr lang="en-US" dirty="0" smtClean="0"/>
              <a:t>Nicknamed the “Star Wars” program after the futuristic movie that had recently come out</a:t>
            </a:r>
          </a:p>
          <a:p>
            <a:r>
              <a:rPr lang="en-US" dirty="0" smtClean="0"/>
              <a:t>It was to use </a:t>
            </a:r>
            <a:r>
              <a:rPr lang="en-US" dirty="0"/>
              <a:t>ground and space-based systems to protect the U</a:t>
            </a:r>
            <a:r>
              <a:rPr lang="en-US" dirty="0" smtClean="0"/>
              <a:t>S </a:t>
            </a:r>
            <a:r>
              <a:rPr lang="en-US" dirty="0"/>
              <a:t>from attack by strategic nuclear ballistic </a:t>
            </a:r>
            <a:r>
              <a:rPr lang="en-US" dirty="0" smtClean="0"/>
              <a:t>missiles</a:t>
            </a:r>
          </a:p>
          <a:p>
            <a:r>
              <a:rPr lang="en-US" dirty="0" smtClean="0"/>
              <a:t>It resulted in an arms build up by the Soviet Union that took money from consumer goods production leading to social unrest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5400"/>
            <a:ext cx="3821454" cy="5031581"/>
          </a:xfrm>
        </p:spPr>
      </p:pic>
    </p:spTree>
    <p:extLst>
      <p:ext uri="{BB962C8B-B14F-4D97-AF65-F5344CB8AC3E}">
        <p14:creationId xmlns:p14="http://schemas.microsoft.com/office/powerpoint/2010/main" val="37045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Major Strategies of the Cold War (#2)</a:t>
            </a:r>
            <a:br>
              <a:rPr lang="en-US" b="1" dirty="0" smtClean="0"/>
            </a:br>
            <a:r>
              <a:rPr lang="en-US" sz="3100" b="1" dirty="0" smtClean="0"/>
              <a:t>(see page 549 in textbook)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Foreign aid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two superpowers tried to win allies by giving financial aid to other nations</a:t>
            </a:r>
          </a:p>
          <a:p>
            <a:r>
              <a:rPr lang="en-US" u="sng" dirty="0" smtClean="0"/>
              <a:t>Espionage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two superpowers spied on each other as they feared the other might be gaining an advantage</a:t>
            </a:r>
          </a:p>
          <a:p>
            <a:r>
              <a:rPr lang="en-US" u="sng" dirty="0" smtClean="0"/>
              <a:t>Multi-national alliances</a:t>
            </a:r>
            <a:endParaRPr lang="en-US" dirty="0"/>
          </a:p>
          <a:p>
            <a:pPr lvl="1"/>
            <a:r>
              <a:rPr lang="en-US" dirty="0" smtClean="0"/>
              <a:t>used alliances to gain support (NATO for US and Warsaw Pact for USSR)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Propaganda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both powers used it to try to win support in other nations (Radio Free Europe broadcast into Eastern Europe)</a:t>
            </a:r>
          </a:p>
          <a:p>
            <a:r>
              <a:rPr lang="en-US" u="sng" dirty="0" smtClean="0"/>
              <a:t>Brinkmanship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both willing to go to the brink of war to achieve goals (Cuban Missile Crisis)</a:t>
            </a:r>
          </a:p>
          <a:p>
            <a:r>
              <a:rPr lang="en-US" u="sng" dirty="0" smtClean="0"/>
              <a:t>Surrogate wars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as US and USSR couldn’t fight directly they backed opposing sides in smaller conflicts (Korea and Vietnam)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3717265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Fidel Castro Comes to Power in Cuba (#3)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48"/>
            <a:ext cx="3699656" cy="20831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2810" y="0"/>
            <a:ext cx="5410200" cy="6705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the 1950s Cuba was ruled by an unpopular dictator, </a:t>
            </a:r>
            <a:r>
              <a:rPr lang="en-US" sz="2400" dirty="0" err="1" smtClean="0"/>
              <a:t>Fulgencio</a:t>
            </a:r>
            <a:r>
              <a:rPr lang="en-US" sz="2400" dirty="0" smtClean="0"/>
              <a:t> Bautista</a:t>
            </a:r>
          </a:p>
          <a:p>
            <a:r>
              <a:rPr lang="en-US" sz="2400" dirty="0" smtClean="0"/>
              <a:t>A </a:t>
            </a:r>
            <a:r>
              <a:rPr lang="en-US" sz="2400" dirty="0" smtClean="0">
                <a:hlinkClick r:id="rId3"/>
              </a:rPr>
              <a:t>popular revolution</a:t>
            </a:r>
            <a:r>
              <a:rPr lang="en-US" sz="2400" dirty="0" smtClean="0"/>
              <a:t> overthrew Bautista in 1959 and Fidel Castro became the nation’s new leader</a:t>
            </a:r>
          </a:p>
          <a:p>
            <a:r>
              <a:rPr lang="en-US" sz="2400" dirty="0" smtClean="0"/>
              <a:t>Castro’s government:</a:t>
            </a:r>
          </a:p>
          <a:p>
            <a:pPr lvl="1"/>
            <a:r>
              <a:rPr lang="en-US" dirty="0" smtClean="0"/>
              <a:t>Suspended elections, jailed or executed opponents, tightly controlled the press</a:t>
            </a:r>
          </a:p>
          <a:p>
            <a:r>
              <a:rPr lang="en-US" sz="2400" dirty="0" smtClean="0"/>
              <a:t>Castro’s reforms:</a:t>
            </a:r>
          </a:p>
          <a:p>
            <a:pPr lvl="1"/>
            <a:r>
              <a:rPr lang="en-US" dirty="0" smtClean="0"/>
              <a:t>Nationalized the Cuban economy (including U.S.-owned sugar mills and refineries)</a:t>
            </a:r>
          </a:p>
          <a:p>
            <a:r>
              <a:rPr lang="en-US" sz="2400" dirty="0" smtClean="0"/>
              <a:t>U.S. responded by ordering an embargo on trade with Cuba</a:t>
            </a:r>
          </a:p>
          <a:p>
            <a:r>
              <a:rPr lang="en-US" sz="2400" dirty="0" smtClean="0"/>
              <a:t>USSR responded by giving Cuba economic and military aid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77"/>
          <a:stretch/>
        </p:blipFill>
        <p:spPr>
          <a:xfrm>
            <a:off x="0" y="2113808"/>
            <a:ext cx="3717265" cy="27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191000" cy="1143000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/>
              <a:t>Bay of Pigs Invasion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2401" y="1295400"/>
            <a:ext cx="4761488" cy="5410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- 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1959 - Cuban revolution that places Communist Fidel Castro in power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Jan. 3, 1961 (17 days before JFK took office) - Eisenhower broke off diplomatic relations with Cuba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 feared Cuba could be used by Soviet Union for an attack on the US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makes plan to overthrow Communist govt. in Cuba without the appearance of US involvement</a:t>
            </a:r>
          </a:p>
          <a:p>
            <a:pPr eaLnBrk="1" hangingPunct="1"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860925" y="4608513"/>
            <a:ext cx="329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3317" name="Picture 12" descr="fidel-castro-19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7"/>
          <a:stretch/>
        </p:blipFill>
        <p:spPr bwMode="auto">
          <a:xfrm>
            <a:off x="5313939" y="0"/>
            <a:ext cx="28463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4860925" y="12845"/>
            <a:ext cx="3657600" cy="830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i="1" dirty="0"/>
              <a:t>Cuba’s new Communist leader Fidel Castro</a:t>
            </a:r>
          </a:p>
        </p:txBody>
      </p:sp>
      <p:pic>
        <p:nvPicPr>
          <p:cNvPr id="7" name="Picture 7" descr="CUBAMA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56"/>
          <a:stretch/>
        </p:blipFill>
        <p:spPr bwMode="auto">
          <a:xfrm>
            <a:off x="4913888" y="3471573"/>
            <a:ext cx="3646487" cy="25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05400" y="6027737"/>
            <a:ext cx="3276600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i="1" dirty="0"/>
              <a:t>Cuba, only 100 miles from tip of Florida</a:t>
            </a:r>
          </a:p>
        </p:txBody>
      </p:sp>
    </p:spTree>
    <p:extLst>
      <p:ext uri="{BB962C8B-B14F-4D97-AF65-F5344CB8AC3E}">
        <p14:creationId xmlns:p14="http://schemas.microsoft.com/office/powerpoint/2010/main" val="29558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24399" y="304800"/>
            <a:ext cx="4419601" cy="65532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dirty="0" smtClean="0"/>
              <a:t>- US began to train an army of Cuban exiles to overthrow the govt.</a:t>
            </a:r>
          </a:p>
          <a:p>
            <a:pPr eaLnBrk="1" hangingPunct="1">
              <a:buNone/>
            </a:pPr>
            <a:r>
              <a:rPr lang="en-US" dirty="0" smtClean="0"/>
              <a:t>-  invasion </a:t>
            </a:r>
            <a:r>
              <a:rPr lang="en-US" dirty="0"/>
              <a:t>began </a:t>
            </a:r>
            <a:r>
              <a:rPr lang="en-US" dirty="0" smtClean="0"/>
              <a:t>April 16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-  Soviet Union accuses US of planning the invasion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- Cuban exile forces defeated by the Cuban military</a:t>
            </a:r>
          </a:p>
          <a:p>
            <a:pPr eaLnBrk="1" hangingPunct="1">
              <a:buFontTx/>
              <a:buNone/>
            </a:pPr>
            <a:r>
              <a:rPr lang="en-US" dirty="0" smtClean="0"/>
              <a:t>- 1189 men were captured by Cuban govt.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- JFK continued to deny involvement, but faced severe criticism</a:t>
            </a:r>
          </a:p>
        </p:txBody>
      </p:sp>
      <p:pic>
        <p:nvPicPr>
          <p:cNvPr id="15363" name="Picture 7" descr="BayofPig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3512"/>
            <a:ext cx="4733925" cy="311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34636" y="3297382"/>
            <a:ext cx="464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i="1" dirty="0"/>
              <a:t>Cuban exile invaders captured by Cuban Troops at Bay of Pigs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6" y="4005268"/>
            <a:ext cx="335280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Cuban Missile Crisis (#4)</a:t>
            </a:r>
          </a:p>
        </p:txBody>
      </p:sp>
      <p:sp>
        <p:nvSpPr>
          <p:cNvPr id="18435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990600"/>
            <a:ext cx="43434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  Oct. 14, 1962 - a US U-2 spy plane detects nuclear missile sites being built in Cuba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  JFK weighs 2 options: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1.  military response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/>
              <a:t>	(from 	air strikes on 	the missile bases to 	invasion of Cuba)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/>
              <a:t>	2.  naval blockade of Cuba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 </a:t>
            </a:r>
            <a:r>
              <a:rPr lang="en-US" sz="2800" dirty="0" smtClean="0"/>
              <a:t>      	(called a quarantine 	to keep missiles out)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  What option did JFK choose?  Why that one?</a:t>
            </a:r>
          </a:p>
        </p:txBody>
      </p:sp>
      <p:pic>
        <p:nvPicPr>
          <p:cNvPr id="18436" name="Picture 11" descr="cuban-missil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924" y="1079070"/>
            <a:ext cx="4127228" cy="41787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685800" y="5410200"/>
            <a:ext cx="3200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i="1" dirty="0"/>
              <a:t>Detail of U2 Photos of Missile Site in Cuba</a:t>
            </a:r>
          </a:p>
        </p:txBody>
      </p:sp>
    </p:spTree>
    <p:extLst>
      <p:ext uri="{BB962C8B-B14F-4D97-AF65-F5344CB8AC3E}">
        <p14:creationId xmlns:p14="http://schemas.microsoft.com/office/powerpoint/2010/main" val="20834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ubanMissileCrisis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79" y="137737"/>
            <a:ext cx="7032221" cy="649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9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4267200" cy="6248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 smtClean="0"/>
              <a:t>-  crisis kept secret until Oct. 22 when JFK informed the US in a televised address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-  Soviets responded by sending ships to break the blockade (</a:t>
            </a:r>
            <a:r>
              <a:rPr lang="en-US" sz="2800" dirty="0" smtClean="0">
                <a:hlinkClick r:id="rId2"/>
              </a:rPr>
              <a:t>quarantine</a:t>
            </a:r>
            <a:r>
              <a:rPr lang="en-US" sz="28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-  US warns that they will fire upon any ship attempting to cross the quarantine line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-  Oct. 24 - Soviet ships turned back, and the nation breathes a sigh of relief</a:t>
            </a:r>
          </a:p>
        </p:txBody>
      </p:sp>
      <p:pic>
        <p:nvPicPr>
          <p:cNvPr id="20483" name="Picture 9" descr="JF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6597"/>
            <a:ext cx="3576638" cy="209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4876800" y="2369127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/>
              <a:t>President Kennedy </a:t>
            </a:r>
            <a:r>
              <a:rPr lang="en-US" sz="2000" i="1" dirty="0" smtClean="0"/>
              <a:t>speaks </a:t>
            </a:r>
            <a:r>
              <a:rPr lang="en-US" sz="2000" i="1" dirty="0"/>
              <a:t>to </a:t>
            </a:r>
            <a:r>
              <a:rPr lang="en-US" sz="2000" i="1" dirty="0" smtClean="0"/>
              <a:t>nation </a:t>
            </a:r>
            <a:r>
              <a:rPr lang="en-US" sz="2000" i="1" dirty="0"/>
              <a:t>about the Cuban crisis</a:t>
            </a:r>
          </a:p>
        </p:txBody>
      </p:sp>
      <p:pic>
        <p:nvPicPr>
          <p:cNvPr id="20485" name="Picture 12" descr="CubaQuarant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00" y="3257839"/>
            <a:ext cx="39514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4"/>
          <p:cNvSpPr txBox="1">
            <a:spLocks noChangeArrowheads="1"/>
          </p:cNvSpPr>
          <p:nvPr/>
        </p:nvSpPr>
        <p:spPr bwMode="auto">
          <a:xfrm>
            <a:off x="5181600" y="60198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i="1" dirty="0"/>
              <a:t>US ship that was part </a:t>
            </a:r>
            <a:endParaRPr lang="en-US" sz="2000" i="1" dirty="0" smtClean="0"/>
          </a:p>
          <a:p>
            <a:pPr algn="ctr" eaLnBrk="1" hangingPunct="1"/>
            <a:r>
              <a:rPr lang="en-US" sz="2000" i="1" dirty="0" smtClean="0"/>
              <a:t>of </a:t>
            </a:r>
            <a:r>
              <a:rPr lang="en-US" sz="2000" i="1" dirty="0"/>
              <a:t>quarantine of Cuba</a:t>
            </a:r>
          </a:p>
        </p:txBody>
      </p:sp>
    </p:spTree>
    <p:extLst>
      <p:ext uri="{BB962C8B-B14F-4D97-AF65-F5344CB8AC3E}">
        <p14:creationId xmlns:p14="http://schemas.microsoft.com/office/powerpoint/2010/main" val="35492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1622</Words>
  <Application>Microsoft Office PowerPoint</Application>
  <PresentationFormat>On-screen Show (4:3)</PresentationFormat>
  <Paragraphs>152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Modern World History Cold War Divides the World Assign. #4-4</vt:lpstr>
      <vt:lpstr>Three “Worlds” During the Cold War (#1)</vt:lpstr>
      <vt:lpstr>Major Strategies of the Cold War (#2) (see page 549 in textbook)</vt:lpstr>
      <vt:lpstr>Fidel Castro Comes to Power in Cuba (#3)</vt:lpstr>
      <vt:lpstr>Bay of Pigs Invasion</vt:lpstr>
      <vt:lpstr>PowerPoint Presentation</vt:lpstr>
      <vt:lpstr>Cuban Missile Crisis (#4)</vt:lpstr>
      <vt:lpstr>PowerPoint Presentation</vt:lpstr>
      <vt:lpstr>PowerPoint Presentation</vt:lpstr>
      <vt:lpstr>PowerPoint Presentation</vt:lpstr>
      <vt:lpstr>PowerPoint Presentation</vt:lpstr>
      <vt:lpstr>Civil War in Nicaragua (#5)</vt:lpstr>
      <vt:lpstr>Destalinization (#6)</vt:lpstr>
      <vt:lpstr>Hungary Defies the Soviet Union (#7)</vt:lpstr>
      <vt:lpstr>Brezhnev replaces Khrushchev</vt:lpstr>
      <vt:lpstr>Prague Spring (#8)</vt:lpstr>
      <vt:lpstr>Soviet-Chinese Split (#9)</vt:lpstr>
      <vt:lpstr>Soviet-Chinese Split</vt:lpstr>
      <vt:lpstr>Brinkmanship (#10)</vt:lpstr>
      <vt:lpstr>Brinkmanship Breaks Down Under Kennedy and Johnson in the 1960s</vt:lpstr>
      <vt:lpstr>Nixon’s Foreign Policy</vt:lpstr>
      <vt:lpstr>U.S. Relations  with China</vt:lpstr>
      <vt:lpstr>Relations with the Soviet Union</vt:lpstr>
      <vt:lpstr>Demise of Détente</vt:lpstr>
      <vt:lpstr>“Star Wars” (#10)</vt:lpstr>
    </vt:vector>
  </TitlesOfParts>
  <Company>Waterford Union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World History Cold War Divides the World Assign. #4-4</dc:title>
  <dc:creator>Leonard Jon</dc:creator>
  <cp:lastModifiedBy>Leonard Jon</cp:lastModifiedBy>
  <cp:revision>23</cp:revision>
  <dcterms:created xsi:type="dcterms:W3CDTF">2014-04-07T19:39:45Z</dcterms:created>
  <dcterms:modified xsi:type="dcterms:W3CDTF">2014-04-29T19:01:44Z</dcterms:modified>
</cp:coreProperties>
</file>