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2"/>
  </p:handoutMasterIdLst>
  <p:sldIdLst>
    <p:sldId id="284" r:id="rId2"/>
    <p:sldId id="256" r:id="rId3"/>
    <p:sldId id="285" r:id="rId4"/>
    <p:sldId id="257" r:id="rId5"/>
    <p:sldId id="258" r:id="rId6"/>
    <p:sldId id="259" r:id="rId7"/>
    <p:sldId id="286" r:id="rId8"/>
    <p:sldId id="269" r:id="rId9"/>
    <p:sldId id="270" r:id="rId10"/>
    <p:sldId id="271" r:id="rId11"/>
    <p:sldId id="261" r:id="rId12"/>
    <p:sldId id="268" r:id="rId13"/>
    <p:sldId id="263" r:id="rId14"/>
    <p:sldId id="262" r:id="rId15"/>
    <p:sldId id="264" r:id="rId16"/>
    <p:sldId id="265" r:id="rId17"/>
    <p:sldId id="287" r:id="rId18"/>
    <p:sldId id="267" r:id="rId19"/>
    <p:sldId id="272" r:id="rId20"/>
    <p:sldId id="273" r:id="rId21"/>
    <p:sldId id="274" r:id="rId22"/>
    <p:sldId id="276" r:id="rId23"/>
    <p:sldId id="277" r:id="rId24"/>
    <p:sldId id="278" r:id="rId25"/>
    <p:sldId id="279" r:id="rId26"/>
    <p:sldId id="280" r:id="rId27"/>
    <p:sldId id="281" r:id="rId28"/>
    <p:sldId id="282" r:id="rId29"/>
    <p:sldId id="288"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61917B-C2D0-4944-84DF-D4ECF5FDF124}" type="datetimeFigureOut">
              <a:rPr lang="en-US" smtClean="0"/>
              <a:t>4/16/2014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43939C-6646-48A6-A8FA-C14811CB7C9F}" type="slidenum">
              <a:rPr lang="en-US" smtClean="0"/>
              <a:t>‹#›</a:t>
            </a:fld>
            <a:endParaRPr lang="en-US"/>
          </a:p>
        </p:txBody>
      </p:sp>
    </p:spTree>
    <p:extLst>
      <p:ext uri="{BB962C8B-B14F-4D97-AF65-F5344CB8AC3E}">
        <p14:creationId xmlns:p14="http://schemas.microsoft.com/office/powerpoint/2010/main" val="16813832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4C25A3-B24F-40A2-809F-17055BC69DD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DB6CF-A27C-42E2-9379-0562EE5F579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C25A3-B24F-40A2-809F-17055BC69DD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C25A3-B24F-40A2-809F-17055BC69DD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a:lstStyle/>
          <a:p>
            <a:pPr lvl="0"/>
            <a:endParaRPr lang="en-US" noProof="0" smtClean="0"/>
          </a:p>
        </p:txBody>
      </p:sp>
      <p:sp>
        <p:nvSpPr>
          <p:cNvPr id="5" name="Rectangle 218"/>
          <p:cNvSpPr>
            <a:spLocks noGrp="1" noChangeArrowheads="1"/>
          </p:cNvSpPr>
          <p:nvPr>
            <p:ph type="sldNum" sz="quarter" idx="10"/>
          </p:nvPr>
        </p:nvSpPr>
        <p:spPr>
          <a:ln/>
        </p:spPr>
        <p:txBody>
          <a:bodyPr/>
          <a:lstStyle>
            <a:lvl1pPr>
              <a:defRPr/>
            </a:lvl1pPr>
          </a:lstStyle>
          <a:p>
            <a:pPr>
              <a:defRPr/>
            </a:pPr>
            <a:fld id="{E76F6FEB-C73F-4597-B98F-FCD87309C369}" type="slidenum">
              <a:rPr lang="en-US" altLang="en-US"/>
              <a:pPr>
                <a:defRPr/>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5625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3AC20752-BF7F-4556-B6D6-7ECD9FB449C3}" type="slidenum">
              <a:rPr lang="en-US" altLang="en-US"/>
              <a:pPr>
                <a:defRPr/>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0081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C25A3-B24F-40A2-809F-17055BC69DD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C25A3-B24F-40A2-809F-17055BC69DD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DB6CF-A27C-42E2-9379-0562EE5F579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4C25A3-B24F-40A2-809F-17055BC69DD2}"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4C25A3-B24F-40A2-809F-17055BC69DD2}"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DB6CF-A27C-42E2-9379-0562EE5F579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4C25A3-B24F-40A2-809F-17055BC69DD2}"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C25A3-B24F-40A2-809F-17055BC69DD2}"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C25A3-B24F-40A2-809F-17055BC69DD2}"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DB6CF-A27C-42E2-9379-0562EE5F579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C25A3-B24F-40A2-809F-17055BC69DD2}"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DB6CF-A27C-42E2-9379-0562EE5F57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D4C25A3-B24F-40A2-809F-17055BC69DD2}" type="datetimeFigureOut">
              <a:rPr lang="en-US" smtClean="0"/>
              <a:t>4/16/2014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A0DB6CF-A27C-42E2-9379-0562EE5F579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8.jpe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microsoft.com/office/2007/relationships/hdphoto" Target="../media/hdphoto18.wdp"/></Relationships>
</file>

<file path=ppt/slides/_rels/slide2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youtube.com/watch?v=hoc_09s_p08" TargetMode="External"/><Relationship Id="rId1" Type="http://schemas.openxmlformats.org/officeDocument/2006/relationships/slideLayout" Target="../slideLayouts/slideLayout12.xml"/><Relationship Id="rId4" Type="http://schemas.microsoft.com/office/2007/relationships/hdphoto" Target="../media/hdphoto20.wdp"/></Relationships>
</file>

<file path=ppt/slides/_rels/slide27.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hyperlink" Target="http://youtu.be/LGpmVs0_Dbc" TargetMode="External"/><Relationship Id="rId4" Type="http://schemas.microsoft.com/office/2007/relationships/hdphoto" Target="../media/hdphoto23.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543800" cy="2895599"/>
          </a:xfrm>
        </p:spPr>
        <p:txBody>
          <a:bodyPr/>
          <a:lstStyle/>
          <a:p>
            <a:r>
              <a:rPr lang="en-US" sz="5400" dirty="0" smtClean="0">
                <a:solidFill>
                  <a:schemeClr val="bg1"/>
                </a:solidFill>
              </a:rPr>
              <a:t>Modern World History</a:t>
            </a:r>
            <a:br>
              <a:rPr lang="en-US" sz="5400" dirty="0" smtClean="0">
                <a:solidFill>
                  <a:schemeClr val="bg1"/>
                </a:solidFill>
              </a:rPr>
            </a:br>
            <a:r>
              <a:rPr lang="en-US" sz="5400" dirty="0" smtClean="0">
                <a:solidFill>
                  <a:schemeClr val="bg1"/>
                </a:solidFill>
              </a:rPr>
              <a:t>Assign. #4-2</a:t>
            </a:r>
            <a:br>
              <a:rPr lang="en-US" sz="5400" dirty="0" smtClean="0">
                <a:solidFill>
                  <a:schemeClr val="bg1"/>
                </a:solidFill>
              </a:rPr>
            </a:br>
            <a:r>
              <a:rPr lang="en-US" sz="5400" dirty="0" smtClean="0">
                <a:solidFill>
                  <a:schemeClr val="bg1"/>
                </a:solidFill>
              </a:rPr>
              <a:t>China Under Mao</a:t>
            </a:r>
            <a:endParaRPr lang="en-US" sz="5400" dirty="0">
              <a:solidFill>
                <a:schemeClr val="bg1"/>
              </a:solidFil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838" t="9944" r="16511" b="16052"/>
          <a:stretch/>
        </p:blipFill>
        <p:spPr>
          <a:xfrm>
            <a:off x="2434772" y="3228005"/>
            <a:ext cx="4052777" cy="28687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302" y="3048749"/>
            <a:ext cx="2358572" cy="3048000"/>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200" y="3080647"/>
            <a:ext cx="2156460" cy="3048000"/>
          </a:xfrm>
          <a:prstGeom prst="rect">
            <a:avLst/>
          </a:prstGeom>
        </p:spPr>
      </p:pic>
    </p:spTree>
    <p:extLst>
      <p:ext uri="{BB962C8B-B14F-4D97-AF65-F5344CB8AC3E}">
        <p14:creationId xmlns:p14="http://schemas.microsoft.com/office/powerpoint/2010/main" val="2076892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7/70/Burn_Japanese_goods%2C_Tsinghua_School%2C_191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781491"/>
            <a:ext cx="9157856" cy="60765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5785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t>Tsinghua University students burn Japanese goods.</a:t>
            </a:r>
          </a:p>
        </p:txBody>
      </p:sp>
    </p:spTree>
    <p:extLst>
      <p:ext uri="{BB962C8B-B14F-4D97-AF65-F5344CB8AC3E}">
        <p14:creationId xmlns:p14="http://schemas.microsoft.com/office/powerpoint/2010/main" val="64152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normAutofit/>
          </a:bodyPr>
          <a:lstStyle/>
          <a:p>
            <a:pPr algn="ctr"/>
            <a:r>
              <a:rPr lang="en-US" sz="4000" dirty="0" smtClean="0"/>
              <a:t>Mao Zedong’s Brand of Communism (#5)</a:t>
            </a:r>
            <a:endParaRPr lang="en-US" sz="4000" dirty="0"/>
          </a:p>
        </p:txBody>
      </p:sp>
      <p:sp>
        <p:nvSpPr>
          <p:cNvPr id="3" name="Content Placeholder 2"/>
          <p:cNvSpPr>
            <a:spLocks noGrp="1"/>
          </p:cNvSpPr>
          <p:nvPr>
            <p:ph sz="half" idx="1"/>
          </p:nvPr>
        </p:nvSpPr>
        <p:spPr>
          <a:xfrm>
            <a:off x="304800" y="1905000"/>
            <a:ext cx="5562600" cy="3767328"/>
          </a:xfrm>
        </p:spPr>
        <p:txBody>
          <a:bodyPr>
            <a:noAutofit/>
          </a:bodyPr>
          <a:lstStyle/>
          <a:p>
            <a:pPr lvl="1"/>
            <a:r>
              <a:rPr lang="en-US" sz="2600" dirty="0"/>
              <a:t>In 1921 a group in Shanghai (including </a:t>
            </a:r>
            <a:r>
              <a:rPr lang="en-US" sz="2600" b="1" u="sng" dirty="0"/>
              <a:t>Mao Zedong</a:t>
            </a:r>
            <a:r>
              <a:rPr lang="en-US" sz="2600" dirty="0"/>
              <a:t>) organizes the Chinese Communist </a:t>
            </a:r>
            <a:r>
              <a:rPr lang="en-US" sz="2600" dirty="0" smtClean="0"/>
              <a:t>Party</a:t>
            </a:r>
            <a:endParaRPr lang="en-US" sz="2600" dirty="0"/>
          </a:p>
          <a:p>
            <a:pPr lvl="1"/>
            <a:r>
              <a:rPr lang="en-US" sz="2600" dirty="0"/>
              <a:t>Mao Zedong develops his own brand of communism</a:t>
            </a:r>
          </a:p>
          <a:p>
            <a:pPr lvl="2"/>
            <a:r>
              <a:rPr lang="en-US" sz="2600" dirty="0"/>
              <a:t>Lenin based his in the organization of Russia’s cities.</a:t>
            </a:r>
          </a:p>
          <a:p>
            <a:pPr lvl="2"/>
            <a:r>
              <a:rPr lang="en-US" sz="2600" dirty="0"/>
              <a:t>Mao brought the revolution to the rural </a:t>
            </a:r>
            <a:r>
              <a:rPr lang="en-US" sz="2600" dirty="0" smtClean="0"/>
              <a:t>country, with peasants as the revolutionaries</a:t>
            </a:r>
            <a:endParaRPr lang="en-US" sz="2600" dirty="0"/>
          </a:p>
        </p:txBody>
      </p:sp>
      <p:pic>
        <p:nvPicPr>
          <p:cNvPr id="2050" name="Picture 2" descr="File:Mao.gif"/>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0" y="1676400"/>
            <a:ext cx="2562225" cy="421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81800" cy="762000"/>
          </a:xfrm>
        </p:spPr>
        <p:txBody>
          <a:bodyPr>
            <a:normAutofit/>
          </a:bodyPr>
          <a:lstStyle/>
          <a:p>
            <a:pPr algn="ctr"/>
            <a:r>
              <a:rPr lang="en-US" sz="4000" dirty="0" smtClean="0"/>
              <a:t>The Communist Party in China</a:t>
            </a:r>
            <a:endParaRPr lang="en-US" sz="4000" dirty="0"/>
          </a:p>
        </p:txBody>
      </p:sp>
      <p:sp>
        <p:nvSpPr>
          <p:cNvPr id="3" name="Content Placeholder 2"/>
          <p:cNvSpPr>
            <a:spLocks noGrp="1"/>
          </p:cNvSpPr>
          <p:nvPr>
            <p:ph sz="half" idx="1"/>
          </p:nvPr>
        </p:nvSpPr>
        <p:spPr>
          <a:xfrm>
            <a:off x="-15949" y="1676400"/>
            <a:ext cx="4953000" cy="4495800"/>
          </a:xfrm>
        </p:spPr>
        <p:txBody>
          <a:bodyPr>
            <a:noAutofit/>
          </a:bodyPr>
          <a:lstStyle/>
          <a:p>
            <a:pPr lvl="1"/>
            <a:r>
              <a:rPr lang="en-US" dirty="0" smtClean="0"/>
              <a:t>Lenin </a:t>
            </a:r>
            <a:r>
              <a:rPr lang="en-US" dirty="0"/>
              <a:t>Befriends China</a:t>
            </a:r>
          </a:p>
          <a:p>
            <a:pPr lvl="2"/>
            <a:r>
              <a:rPr lang="en-US" sz="2400" dirty="0"/>
              <a:t>Sun </a:t>
            </a:r>
            <a:r>
              <a:rPr lang="en-US" sz="2400" dirty="0" err="1"/>
              <a:t>Yixian’s</a:t>
            </a:r>
            <a:r>
              <a:rPr lang="en-US" sz="2400" dirty="0"/>
              <a:t> government is in south </a:t>
            </a:r>
            <a:r>
              <a:rPr lang="en-US" sz="2400" dirty="0" smtClean="0"/>
              <a:t>China</a:t>
            </a:r>
            <a:endParaRPr lang="en-US" sz="2400" dirty="0"/>
          </a:p>
          <a:p>
            <a:pPr lvl="2"/>
            <a:r>
              <a:rPr lang="en-US" sz="2400" dirty="0"/>
              <a:t>He becomes disillusioned with Western </a:t>
            </a:r>
            <a:r>
              <a:rPr lang="en-US" sz="2400" dirty="0" smtClean="0"/>
              <a:t>democracies</a:t>
            </a:r>
            <a:endParaRPr lang="en-US" sz="2400" dirty="0"/>
          </a:p>
          <a:p>
            <a:pPr lvl="2"/>
            <a:r>
              <a:rPr lang="en-US" sz="2400" dirty="0"/>
              <a:t>The </a:t>
            </a:r>
            <a:r>
              <a:rPr lang="en-US" sz="2400" dirty="0" err="1"/>
              <a:t>Kuomantang</a:t>
            </a:r>
            <a:r>
              <a:rPr lang="en-US" sz="2400" dirty="0"/>
              <a:t> </a:t>
            </a:r>
            <a:r>
              <a:rPr lang="en-US" sz="2400" dirty="0" smtClean="0"/>
              <a:t>(Nationalists) allied </a:t>
            </a:r>
            <a:r>
              <a:rPr lang="en-US" sz="2400" dirty="0"/>
              <a:t>with the Communist </a:t>
            </a:r>
            <a:r>
              <a:rPr lang="en-US" sz="2400" dirty="0" smtClean="0"/>
              <a:t>Party hoping to unify the Chinese people</a:t>
            </a:r>
            <a:endParaRPr lang="en-US" sz="2400" dirty="0"/>
          </a:p>
          <a:p>
            <a:pPr lvl="2"/>
            <a:r>
              <a:rPr lang="en-US" sz="2400" dirty="0"/>
              <a:t>Lenin seized </a:t>
            </a:r>
            <a:r>
              <a:rPr lang="en-US" sz="2400" dirty="0" smtClean="0"/>
              <a:t>the opportunity </a:t>
            </a:r>
            <a:r>
              <a:rPr lang="en-US" sz="2400" dirty="0"/>
              <a:t>and sends military advisors and equipment to China in </a:t>
            </a:r>
            <a:r>
              <a:rPr lang="en-US" sz="2400" dirty="0" smtClean="0"/>
              <a:t>1923</a:t>
            </a:r>
            <a:endParaRPr lang="en-US" sz="2400" dirty="0"/>
          </a:p>
          <a:p>
            <a:endParaRPr lang="en-US" sz="2400" dirty="0"/>
          </a:p>
        </p:txBody>
      </p:sp>
      <p:pic>
        <p:nvPicPr>
          <p:cNvPr id="1026" name="Picture 2" descr="http://www.corbisimages.com/images/Corbis-42-17709936.jpg?size=67&amp;uid=848bcf4d-312e-4a1e-8387-a8f89bffb9e5"/>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9558" r="20371"/>
          <a:stretch/>
        </p:blipFill>
        <p:spPr bwMode="auto">
          <a:xfrm>
            <a:off x="4972450" y="1600200"/>
            <a:ext cx="4171550" cy="411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8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533400"/>
            <a:ext cx="6781800" cy="762000"/>
          </a:xfrm>
        </p:spPr>
        <p:txBody>
          <a:bodyPr>
            <a:normAutofit/>
          </a:bodyPr>
          <a:lstStyle/>
          <a:p>
            <a:pPr algn="ctr"/>
            <a:r>
              <a:rPr lang="en-US" sz="4000" dirty="0" smtClean="0"/>
              <a:t>Two Sides Form in China (#6)</a:t>
            </a:r>
            <a:endParaRPr lang="en-US" sz="4000" dirty="0"/>
          </a:p>
        </p:txBody>
      </p:sp>
      <p:sp>
        <p:nvSpPr>
          <p:cNvPr id="5" name="Content Placeholder 4"/>
          <p:cNvSpPr>
            <a:spLocks noGrp="1"/>
          </p:cNvSpPr>
          <p:nvPr>
            <p:ph sz="half" idx="1"/>
          </p:nvPr>
        </p:nvSpPr>
        <p:spPr>
          <a:xfrm>
            <a:off x="3429000" y="1676400"/>
            <a:ext cx="5638800" cy="4419600"/>
          </a:xfrm>
        </p:spPr>
        <p:txBody>
          <a:bodyPr>
            <a:noAutofit/>
          </a:bodyPr>
          <a:lstStyle/>
          <a:p>
            <a:pPr lvl="1"/>
            <a:r>
              <a:rPr lang="en-US" dirty="0"/>
              <a:t>Peasants Align with the Communists</a:t>
            </a:r>
          </a:p>
          <a:p>
            <a:pPr lvl="1"/>
            <a:r>
              <a:rPr lang="en-US" dirty="0"/>
              <a:t>Sun </a:t>
            </a:r>
            <a:r>
              <a:rPr lang="en-US" dirty="0" err="1"/>
              <a:t>Yixian</a:t>
            </a:r>
            <a:r>
              <a:rPr lang="en-US" dirty="0"/>
              <a:t> died in 1925, and Jiang </a:t>
            </a:r>
            <a:r>
              <a:rPr lang="en-US" dirty="0" err="1"/>
              <a:t>Jieshi</a:t>
            </a:r>
            <a:r>
              <a:rPr lang="en-US" dirty="0"/>
              <a:t> (Chiang Kai-shek) heads the </a:t>
            </a:r>
            <a:r>
              <a:rPr lang="en-US" dirty="0" err="1" smtClean="0"/>
              <a:t>Kuomantang</a:t>
            </a:r>
            <a:r>
              <a:rPr lang="en-US" dirty="0" smtClean="0"/>
              <a:t> or Nationalists</a:t>
            </a:r>
            <a:endParaRPr lang="en-US" dirty="0"/>
          </a:p>
          <a:p>
            <a:pPr lvl="1"/>
            <a:r>
              <a:rPr lang="en-US" dirty="0" smtClean="0"/>
              <a:t>Jiang </a:t>
            </a:r>
            <a:r>
              <a:rPr lang="en-US" dirty="0"/>
              <a:t>(son of a middle-class merchant) feared communist goal of forming a socialist </a:t>
            </a:r>
            <a:r>
              <a:rPr lang="en-US" dirty="0" err="1" smtClean="0"/>
              <a:t>gov</a:t>
            </a:r>
            <a:r>
              <a:rPr lang="en-US" dirty="0" smtClean="0"/>
              <a:t> </a:t>
            </a:r>
            <a:r>
              <a:rPr lang="en-US" dirty="0" err="1" smtClean="0"/>
              <a:t>ernment</a:t>
            </a:r>
            <a:endParaRPr lang="en-US" dirty="0"/>
          </a:p>
          <a:p>
            <a:pPr lvl="1"/>
            <a:r>
              <a:rPr lang="en-US" dirty="0" smtClean="0"/>
              <a:t>Jiang </a:t>
            </a:r>
            <a:r>
              <a:rPr lang="en-US" dirty="0"/>
              <a:t>promised democracy, but his government became </a:t>
            </a:r>
            <a:r>
              <a:rPr lang="en-US" dirty="0" smtClean="0"/>
              <a:t>corrupt</a:t>
            </a:r>
            <a:endParaRPr lang="en-US" dirty="0"/>
          </a:p>
          <a:p>
            <a:pPr lvl="1"/>
            <a:r>
              <a:rPr lang="en-US" dirty="0"/>
              <a:t>P</a:t>
            </a:r>
            <a:r>
              <a:rPr lang="en-US" dirty="0" smtClean="0"/>
              <a:t>easants </a:t>
            </a:r>
            <a:r>
              <a:rPr lang="en-US" dirty="0"/>
              <a:t>threw their support toward the Chinese Communist </a:t>
            </a:r>
            <a:r>
              <a:rPr lang="en-US" dirty="0" smtClean="0"/>
              <a:t>Party and Mao as he gave them land</a:t>
            </a:r>
            <a:endParaRPr lang="en-US" dirty="0"/>
          </a:p>
          <a:p>
            <a:pPr marL="320040" lvl="1" indent="0">
              <a:buNone/>
            </a:pPr>
            <a:endParaRPr lang="en-US" dirty="0"/>
          </a:p>
        </p:txBody>
      </p:sp>
      <p:pic>
        <p:nvPicPr>
          <p:cNvPr id="4100" name="Picture 4" descr="http://images.classwell.com/mcd_xhtml_ebooks/2005_world_history/images/mcd_mwh2005_0618377115_p450_f04.jpg"/>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6958" y="1676400"/>
            <a:ext cx="3276600" cy="3931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905000"/>
            <a:ext cx="806631" cy="646331"/>
          </a:xfrm>
          <a:prstGeom prst="rect">
            <a:avLst/>
          </a:prstGeom>
          <a:noFill/>
        </p:spPr>
        <p:txBody>
          <a:bodyPr wrap="none" rtlCol="0">
            <a:spAutoFit/>
          </a:bodyPr>
          <a:lstStyle/>
          <a:p>
            <a:r>
              <a:rPr lang="en-US" b="1" dirty="0">
                <a:solidFill>
                  <a:schemeClr val="bg1"/>
                </a:solidFill>
              </a:rPr>
              <a:t>Jiang </a:t>
            </a:r>
            <a:endParaRPr lang="en-US" b="1" dirty="0" smtClean="0">
              <a:solidFill>
                <a:schemeClr val="bg1"/>
              </a:solidFill>
            </a:endParaRPr>
          </a:p>
          <a:p>
            <a:r>
              <a:rPr lang="en-US" b="1" dirty="0" err="1" smtClean="0">
                <a:solidFill>
                  <a:schemeClr val="bg1"/>
                </a:solidFill>
              </a:rPr>
              <a:t>Jieshi</a:t>
            </a: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90236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3048000" cy="1371600"/>
          </a:xfrm>
        </p:spPr>
        <p:txBody>
          <a:bodyPr>
            <a:normAutofit/>
          </a:bodyPr>
          <a:lstStyle/>
          <a:p>
            <a:pPr algn="ctr"/>
            <a:r>
              <a:rPr lang="en-US" sz="4000" dirty="0" smtClean="0"/>
              <a:t>The Civil War in China</a:t>
            </a:r>
            <a:endParaRPr lang="en-US" sz="4000" dirty="0"/>
          </a:p>
        </p:txBody>
      </p:sp>
      <p:sp>
        <p:nvSpPr>
          <p:cNvPr id="3" name="Content Placeholder 2"/>
          <p:cNvSpPr>
            <a:spLocks noGrp="1"/>
          </p:cNvSpPr>
          <p:nvPr>
            <p:ph idx="1"/>
          </p:nvPr>
        </p:nvSpPr>
        <p:spPr>
          <a:xfrm>
            <a:off x="2819400" y="762000"/>
            <a:ext cx="6324600" cy="5105400"/>
          </a:xfrm>
        </p:spPr>
        <p:txBody>
          <a:bodyPr>
            <a:noAutofit/>
          </a:bodyPr>
          <a:lstStyle/>
          <a:p>
            <a:pPr lvl="1"/>
            <a:r>
              <a:rPr lang="en-US" sz="2400" dirty="0"/>
              <a:t>Nationalists and Communists Clash</a:t>
            </a:r>
          </a:p>
          <a:p>
            <a:pPr lvl="2"/>
            <a:r>
              <a:rPr lang="en-US" sz="2400" dirty="0"/>
              <a:t>Briefly </a:t>
            </a:r>
            <a:r>
              <a:rPr lang="en-US" sz="2400" dirty="0" smtClean="0"/>
              <a:t>Jiang </a:t>
            </a:r>
            <a:r>
              <a:rPr lang="en-US" sz="2400" dirty="0"/>
              <a:t>set aside differences and fought warlords alongside the Communists, but later turned against the </a:t>
            </a:r>
            <a:r>
              <a:rPr lang="en-US" sz="2400" dirty="0" smtClean="0"/>
              <a:t>Communists</a:t>
            </a:r>
            <a:endParaRPr lang="en-US" sz="2400" dirty="0"/>
          </a:p>
          <a:p>
            <a:pPr lvl="2"/>
            <a:r>
              <a:rPr lang="en-US" sz="2400" dirty="0"/>
              <a:t>April 1927 Nationalists groups moved on Shanghai and killed many Communists</a:t>
            </a:r>
          </a:p>
          <a:p>
            <a:pPr lvl="2"/>
            <a:r>
              <a:rPr lang="en-US" sz="2400" dirty="0"/>
              <a:t>In 1928 Jiang became president of the Nationalist Republic of China</a:t>
            </a:r>
          </a:p>
          <a:p>
            <a:pPr lvl="3"/>
            <a:r>
              <a:rPr lang="en-US" sz="2400" dirty="0"/>
              <a:t>Great Britain and the United States recognized his </a:t>
            </a:r>
            <a:r>
              <a:rPr lang="en-US" sz="2400" dirty="0" smtClean="0"/>
              <a:t>government</a:t>
            </a:r>
            <a:endParaRPr lang="en-US" sz="2400" dirty="0"/>
          </a:p>
          <a:p>
            <a:pPr lvl="3"/>
            <a:r>
              <a:rPr lang="en-US" sz="2400" dirty="0"/>
              <a:t>The Soviet Union did NOT recognize his government</a:t>
            </a:r>
          </a:p>
          <a:p>
            <a:pPr lvl="3"/>
            <a:r>
              <a:rPr lang="en-US" sz="2400" dirty="0"/>
              <a:t>Civil War breaks out </a:t>
            </a:r>
            <a:r>
              <a:rPr lang="en-US" sz="2400" dirty="0" smtClean="0"/>
              <a:t>and </a:t>
            </a:r>
            <a:r>
              <a:rPr lang="en-US" sz="2400" dirty="0"/>
              <a:t>lasts until </a:t>
            </a:r>
            <a:r>
              <a:rPr lang="en-US" sz="2400" dirty="0" smtClean="0"/>
              <a:t>1949</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977"/>
          <a:stretch/>
        </p:blipFill>
        <p:spPr>
          <a:xfrm>
            <a:off x="0" y="2209800"/>
            <a:ext cx="3286790" cy="3988981"/>
          </a:xfrm>
          <a:prstGeom prst="rect">
            <a:avLst/>
          </a:prstGeom>
        </p:spPr>
      </p:pic>
    </p:spTree>
    <p:extLst>
      <p:ext uri="{BB962C8B-B14F-4D97-AF65-F5344CB8AC3E}">
        <p14:creationId xmlns:p14="http://schemas.microsoft.com/office/powerpoint/2010/main" val="1045678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81800" cy="762000"/>
          </a:xfrm>
        </p:spPr>
        <p:txBody>
          <a:bodyPr>
            <a:normAutofit/>
          </a:bodyPr>
          <a:lstStyle/>
          <a:p>
            <a:pPr algn="ctr"/>
            <a:r>
              <a:rPr lang="en-US" sz="4000" dirty="0" smtClean="0"/>
              <a:t>Civil War Rages in China</a:t>
            </a:r>
            <a:endParaRPr lang="en-US" sz="4000" dirty="0"/>
          </a:p>
        </p:txBody>
      </p:sp>
      <p:sp>
        <p:nvSpPr>
          <p:cNvPr id="3" name="Content Placeholder 2"/>
          <p:cNvSpPr>
            <a:spLocks noGrp="1"/>
          </p:cNvSpPr>
          <p:nvPr>
            <p:ph idx="1"/>
          </p:nvPr>
        </p:nvSpPr>
        <p:spPr>
          <a:xfrm>
            <a:off x="76200" y="1371600"/>
            <a:ext cx="4267200" cy="4419600"/>
          </a:xfrm>
        </p:spPr>
        <p:txBody>
          <a:bodyPr>
            <a:noAutofit/>
          </a:bodyPr>
          <a:lstStyle/>
          <a:p>
            <a:pPr lvl="1"/>
            <a:r>
              <a:rPr lang="en-US" sz="2400" dirty="0"/>
              <a:t>In 1930 a bloody civil war was </a:t>
            </a:r>
            <a:r>
              <a:rPr lang="en-US" sz="2400" dirty="0" smtClean="0"/>
              <a:t>raging</a:t>
            </a:r>
            <a:endParaRPr lang="en-US" sz="2400" dirty="0"/>
          </a:p>
          <a:p>
            <a:pPr lvl="2"/>
            <a:r>
              <a:rPr lang="en-US" sz="2400" dirty="0"/>
              <a:t>Mao and Communists established themselves in south-central </a:t>
            </a:r>
            <a:r>
              <a:rPr lang="en-US" sz="2400" dirty="0" smtClean="0"/>
              <a:t>China</a:t>
            </a:r>
            <a:endParaRPr lang="en-US" sz="2400" dirty="0"/>
          </a:p>
          <a:p>
            <a:pPr lvl="3"/>
            <a:r>
              <a:rPr lang="en-US" sz="2400" dirty="0" smtClean="0"/>
              <a:t>Mao </a:t>
            </a:r>
            <a:r>
              <a:rPr lang="en-US" sz="2400" dirty="0"/>
              <a:t>recruited peasants into the Red Army and trained them in guerilla </a:t>
            </a:r>
            <a:r>
              <a:rPr lang="en-US" sz="2400" dirty="0" smtClean="0"/>
              <a:t>warfare</a:t>
            </a:r>
            <a:endParaRPr lang="en-US" sz="2400" dirty="0"/>
          </a:p>
          <a:p>
            <a:pPr lvl="3"/>
            <a:r>
              <a:rPr lang="en-US" sz="2400" dirty="0"/>
              <a:t>Nationalists attacked communists but failed to drive them </a:t>
            </a:r>
            <a:r>
              <a:rPr lang="en-US" sz="2400" dirty="0" smtClean="0"/>
              <a:t>out</a:t>
            </a:r>
            <a:endParaRPr lang="en-US" sz="2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464818" y="1828800"/>
            <a:ext cx="4661461" cy="3505200"/>
          </a:xfrm>
          <a:prstGeom prst="rect">
            <a:avLst/>
          </a:prstGeom>
        </p:spPr>
      </p:pic>
    </p:spTree>
    <p:extLst>
      <p:ext uri="{BB962C8B-B14F-4D97-AF65-F5344CB8AC3E}">
        <p14:creationId xmlns:p14="http://schemas.microsoft.com/office/powerpoint/2010/main" val="3103454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685800"/>
          </a:xfrm>
        </p:spPr>
        <p:txBody>
          <a:bodyPr>
            <a:normAutofit fontScale="90000"/>
          </a:bodyPr>
          <a:lstStyle/>
          <a:p>
            <a:pPr algn="ctr"/>
            <a:r>
              <a:rPr lang="en-US" sz="4000" dirty="0" smtClean="0"/>
              <a:t>Civil War Rages in China (#7)</a:t>
            </a:r>
            <a:endParaRPr lang="en-US" sz="4000" dirty="0"/>
          </a:p>
        </p:txBody>
      </p:sp>
      <p:sp>
        <p:nvSpPr>
          <p:cNvPr id="3" name="Content Placeholder 2"/>
          <p:cNvSpPr>
            <a:spLocks noGrp="1"/>
          </p:cNvSpPr>
          <p:nvPr>
            <p:ph sz="half" idx="1"/>
          </p:nvPr>
        </p:nvSpPr>
        <p:spPr>
          <a:xfrm>
            <a:off x="4191000" y="1066800"/>
            <a:ext cx="4876800" cy="5029200"/>
          </a:xfrm>
        </p:spPr>
        <p:txBody>
          <a:bodyPr>
            <a:noAutofit/>
          </a:bodyPr>
          <a:lstStyle/>
          <a:p>
            <a:pPr lvl="2"/>
            <a:r>
              <a:rPr lang="en-US" sz="2400" dirty="0" smtClean="0"/>
              <a:t>1933 </a:t>
            </a:r>
            <a:r>
              <a:rPr lang="en-US" sz="2400" dirty="0"/>
              <a:t>Jiang gathered an army of 700,000 to surround the Communist </a:t>
            </a:r>
            <a:r>
              <a:rPr lang="en-US" sz="2400" dirty="0" smtClean="0"/>
              <a:t>stronghold</a:t>
            </a:r>
            <a:endParaRPr lang="en-US" sz="2400" dirty="0"/>
          </a:p>
          <a:p>
            <a:pPr lvl="2"/>
            <a:r>
              <a:rPr lang="en-US" sz="2400" b="1" dirty="0"/>
              <a:t>Long March</a:t>
            </a:r>
            <a:r>
              <a:rPr lang="en-US" sz="2400" dirty="0"/>
              <a:t> </a:t>
            </a:r>
            <a:r>
              <a:rPr lang="en-US" sz="2400" dirty="0" smtClean="0"/>
              <a:t>– </a:t>
            </a:r>
          </a:p>
          <a:p>
            <a:pPr lvl="3"/>
            <a:r>
              <a:rPr lang="en-US" sz="2400" dirty="0" smtClean="0"/>
              <a:t>In </a:t>
            </a:r>
            <a:r>
              <a:rPr lang="en-US" sz="2400" dirty="0"/>
              <a:t>a daring move, 100,000 Communist forces fled 6,000 miles on the </a:t>
            </a:r>
            <a:r>
              <a:rPr lang="en-US" sz="2400" dirty="0" smtClean="0"/>
              <a:t>Long March to </a:t>
            </a:r>
            <a:r>
              <a:rPr lang="en-US" sz="2400" dirty="0"/>
              <a:t>northern China between 1934 and </a:t>
            </a:r>
            <a:r>
              <a:rPr lang="en-US" sz="2400" dirty="0" smtClean="0"/>
              <a:t>1935</a:t>
            </a:r>
            <a:endParaRPr lang="en-US" sz="2400" dirty="0"/>
          </a:p>
          <a:p>
            <a:pPr lvl="2"/>
            <a:r>
              <a:rPr lang="en-US" sz="2400" dirty="0"/>
              <a:t>Mao and survivors settle in caves in northern </a:t>
            </a:r>
            <a:r>
              <a:rPr lang="en-US" sz="2400" dirty="0" smtClean="0"/>
              <a:t>China</a:t>
            </a:r>
            <a:endParaRPr lang="en-US" sz="2400" dirty="0"/>
          </a:p>
          <a:p>
            <a:pPr lvl="2"/>
            <a:r>
              <a:rPr lang="en-US" sz="2400" dirty="0" smtClean="0"/>
              <a:t>Gradually the communists gained new followers</a:t>
            </a:r>
            <a:endParaRPr lang="en-US" sz="2400" dirty="0"/>
          </a:p>
        </p:txBody>
      </p:sp>
      <p:pic>
        <p:nvPicPr>
          <p:cNvPr id="5122" name="Picture 2" descr="http://images.classwell.com/mcd_xhtml_ebooks/2005_world_history/images/mcd_mwh2005_0618377115_p451_f04.gif"/>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3860"/>
          <a:stretch/>
        </p:blipFill>
        <p:spPr bwMode="auto">
          <a:xfrm>
            <a:off x="0" y="1295400"/>
            <a:ext cx="447560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304800"/>
            <a:ext cx="823912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541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81800" cy="838200"/>
          </a:xfrm>
        </p:spPr>
        <p:txBody>
          <a:bodyPr>
            <a:normAutofit/>
          </a:bodyPr>
          <a:lstStyle/>
          <a:p>
            <a:pPr algn="ctr"/>
            <a:r>
              <a:rPr lang="en-US" sz="4000" dirty="0" smtClean="0"/>
              <a:t>Civil War Suspended (#8)</a:t>
            </a:r>
            <a:endParaRPr lang="en-US" sz="4000" dirty="0"/>
          </a:p>
        </p:txBody>
      </p:sp>
      <p:sp>
        <p:nvSpPr>
          <p:cNvPr id="3" name="Content Placeholder 2"/>
          <p:cNvSpPr>
            <a:spLocks noGrp="1"/>
          </p:cNvSpPr>
          <p:nvPr>
            <p:ph idx="1"/>
          </p:nvPr>
        </p:nvSpPr>
        <p:spPr>
          <a:xfrm>
            <a:off x="4114799" y="1447800"/>
            <a:ext cx="4800601" cy="4572000"/>
          </a:xfrm>
        </p:spPr>
        <p:txBody>
          <a:bodyPr>
            <a:noAutofit/>
          </a:bodyPr>
          <a:lstStyle/>
          <a:p>
            <a:pPr lvl="1"/>
            <a:r>
              <a:rPr lang="en-US" sz="2400" dirty="0" smtClean="0"/>
              <a:t>Japan </a:t>
            </a:r>
            <a:r>
              <a:rPr lang="en-US" sz="2400" dirty="0"/>
              <a:t>took advantage of China’s weakened situation during the civil war and invaded Manchuria, an industrial province in northeastern </a:t>
            </a:r>
            <a:r>
              <a:rPr lang="en-US" sz="2400" dirty="0" smtClean="0"/>
              <a:t>China</a:t>
            </a:r>
            <a:endParaRPr lang="en-US" sz="2400" dirty="0"/>
          </a:p>
          <a:p>
            <a:pPr lvl="1"/>
            <a:r>
              <a:rPr lang="en-US" sz="2400" dirty="0" smtClean="0"/>
              <a:t>In </a:t>
            </a:r>
            <a:r>
              <a:rPr lang="en-US" sz="2400" dirty="0"/>
              <a:t>1937, Japan launched an all-out invasion of China, and held large parts of China by </a:t>
            </a:r>
            <a:r>
              <a:rPr lang="en-US" sz="2400" dirty="0" smtClean="0"/>
              <a:t>1938</a:t>
            </a:r>
            <a:endParaRPr lang="en-US" sz="2400" dirty="0"/>
          </a:p>
          <a:p>
            <a:pPr lvl="1"/>
            <a:r>
              <a:rPr lang="en-US" sz="2400" dirty="0" smtClean="0"/>
              <a:t>The </a:t>
            </a:r>
            <a:r>
              <a:rPr lang="en-US" sz="2400" dirty="0"/>
              <a:t>Japanese threat forced an uneasy truce between the Jiang’s and Mao’s forces, and they united to fight the </a:t>
            </a:r>
            <a:r>
              <a:rPr lang="en-US" sz="2400" dirty="0" smtClean="0"/>
              <a:t>Japanese</a:t>
            </a:r>
            <a:endParaRPr lang="en-US" sz="24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8351" y="1600200"/>
            <a:ext cx="4390231" cy="4449558"/>
          </a:xfrm>
          <a:prstGeom prst="rect">
            <a:avLst/>
          </a:prstGeom>
        </p:spPr>
      </p:pic>
    </p:spTree>
    <p:extLst>
      <p:ext uri="{BB962C8B-B14F-4D97-AF65-F5344CB8AC3E}">
        <p14:creationId xmlns:p14="http://schemas.microsoft.com/office/powerpoint/2010/main" val="27026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p:txBody>
          <a:bodyPr/>
          <a:lstStyle/>
          <a:p>
            <a:pPr eaLnBrk="1" hangingPunct="1">
              <a:defRPr/>
            </a:pPr>
            <a:r>
              <a:rPr lang="en-US" altLang="en-US" sz="4000" dirty="0" smtClean="0"/>
              <a:t>Chapter 17, Section 2 </a:t>
            </a:r>
            <a:br>
              <a:rPr lang="en-US" altLang="en-US" sz="4000" dirty="0" smtClean="0"/>
            </a:br>
            <a:r>
              <a:rPr lang="en-US" altLang="en-US" sz="4000" dirty="0" smtClean="0"/>
              <a:t>Communists Take Power in China</a:t>
            </a:r>
          </a:p>
        </p:txBody>
      </p:sp>
      <p:sp>
        <p:nvSpPr>
          <p:cNvPr id="10245" name="Rectangle 5"/>
          <p:cNvSpPr>
            <a:spLocks noGrp="1" noChangeArrowheads="1"/>
          </p:cNvSpPr>
          <p:nvPr>
            <p:ph type="subTitle" idx="1"/>
          </p:nvPr>
        </p:nvSpPr>
        <p:spPr/>
        <p:txBody>
          <a:bodyPr>
            <a:normAutofit fontScale="85000" lnSpcReduction="10000"/>
          </a:bodyPr>
          <a:lstStyle/>
          <a:p>
            <a:pPr eaLnBrk="1" hangingPunct="1">
              <a:defRPr/>
            </a:pPr>
            <a:r>
              <a:rPr lang="en-US" altLang="en-US" sz="2800" dirty="0" smtClean="0"/>
              <a:t>After World War II, Chinese Communists defeat Nationalist forces and two separate Chinas emerge.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1" y="0"/>
            <a:ext cx="919076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44409" y="1066800"/>
            <a:ext cx="401253" cy="584775"/>
          </a:xfrm>
          <a:prstGeom prst="rect">
            <a:avLst/>
          </a:prstGeom>
          <a:noFill/>
        </p:spPr>
        <p:txBody>
          <a:bodyPr wrap="square" rtlCol="0">
            <a:spAutoFit/>
          </a:bodyPr>
          <a:lstStyle/>
          <a:p>
            <a:r>
              <a:rPr lang="en-US" sz="3200" b="1" dirty="0" smtClean="0">
                <a:solidFill>
                  <a:schemeClr val="bg1"/>
                </a:solidFill>
              </a:rPr>
              <a:t>2</a:t>
            </a:r>
            <a:endParaRPr lang="en-US" sz="3200" b="1" dirty="0">
              <a:solidFill>
                <a:schemeClr val="bg1"/>
              </a:solidFill>
            </a:endParaRPr>
          </a:p>
        </p:txBody>
      </p:sp>
    </p:spTree>
    <p:extLst>
      <p:ext uri="{BB962C8B-B14F-4D97-AF65-F5344CB8AC3E}">
        <p14:creationId xmlns:p14="http://schemas.microsoft.com/office/powerpoint/2010/main" val="2849640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Chapter 14, Section 3 </a:t>
            </a:r>
            <a:br>
              <a:rPr lang="en-US" sz="4000" dirty="0" smtClean="0"/>
            </a:br>
            <a:r>
              <a:rPr lang="en-US" sz="4000" dirty="0" smtClean="0"/>
              <a:t>Imperial China Collapses</a:t>
            </a:r>
            <a:endParaRPr lang="en-US" sz="4000" dirty="0"/>
          </a:p>
        </p:txBody>
      </p:sp>
      <p:sp>
        <p:nvSpPr>
          <p:cNvPr id="3" name="Subtitle 2"/>
          <p:cNvSpPr>
            <a:spLocks noGrp="1"/>
          </p:cNvSpPr>
          <p:nvPr>
            <p:ph type="subTitle" idx="1"/>
          </p:nvPr>
        </p:nvSpPr>
        <p:spPr/>
        <p:txBody>
          <a:bodyPr>
            <a:normAutofit fontScale="92500"/>
          </a:bodyPr>
          <a:lstStyle/>
          <a:p>
            <a:r>
              <a:rPr lang="en-US" dirty="0" smtClean="0"/>
              <a:t>After the fall of the Qing dynasty, nationalist and Communist movements struggled for power.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200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252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5609156" cy="762000"/>
          </a:xfrm>
        </p:spPr>
        <p:txBody>
          <a:bodyPr>
            <a:normAutofit/>
          </a:bodyPr>
          <a:lstStyle/>
          <a:p>
            <a:pPr algn="ctr" eaLnBrk="1" hangingPunct="1">
              <a:defRPr/>
            </a:pPr>
            <a:r>
              <a:rPr lang="en-US" altLang="en-US" sz="4000" dirty="0" smtClean="0"/>
              <a:t>China in World War II</a:t>
            </a:r>
          </a:p>
        </p:txBody>
      </p:sp>
      <p:sp>
        <p:nvSpPr>
          <p:cNvPr id="38915" name="Rectangle 3"/>
          <p:cNvSpPr>
            <a:spLocks noGrp="1" noChangeArrowheads="1"/>
          </p:cNvSpPr>
          <p:nvPr>
            <p:ph type="body" idx="1"/>
          </p:nvPr>
        </p:nvSpPr>
        <p:spPr>
          <a:xfrm>
            <a:off x="35442" y="1143000"/>
            <a:ext cx="5486400" cy="4953000"/>
          </a:xfrm>
        </p:spPr>
        <p:txBody>
          <a:bodyPr>
            <a:normAutofit/>
          </a:bodyPr>
          <a:lstStyle/>
          <a:p>
            <a:pPr eaLnBrk="1" hangingPunct="1">
              <a:defRPr/>
            </a:pPr>
            <a:r>
              <a:rPr lang="en-US" altLang="en-US" dirty="0" smtClean="0"/>
              <a:t>World War II in China</a:t>
            </a:r>
          </a:p>
          <a:p>
            <a:pPr lvl="1">
              <a:defRPr/>
            </a:pPr>
            <a:r>
              <a:rPr lang="en-US" altLang="en-US" b="1" u="sng" dirty="0" smtClean="0"/>
              <a:t>Mao Zedong</a:t>
            </a:r>
            <a:r>
              <a:rPr lang="en-US" altLang="en-US" dirty="0" smtClean="0"/>
              <a:t>—leads Chinese Communists against Japanese invaders, who gain supporters due to their effective guerrilla warfare tactics</a:t>
            </a:r>
          </a:p>
          <a:p>
            <a:pPr lvl="1">
              <a:defRPr/>
            </a:pPr>
            <a:r>
              <a:rPr lang="en-US" altLang="en-US" b="1" u="sng" dirty="0" smtClean="0"/>
              <a:t>Jiang </a:t>
            </a:r>
            <a:r>
              <a:rPr lang="en-US" altLang="en-US" b="1" u="sng" dirty="0" err="1" smtClean="0"/>
              <a:t>Jieshi</a:t>
            </a:r>
            <a:r>
              <a:rPr lang="en-US" altLang="en-US" dirty="0" smtClean="0"/>
              <a:t> (a.k.a. </a:t>
            </a:r>
            <a:r>
              <a:rPr lang="en-US" altLang="en-US" b="1" u="sng" dirty="0" smtClean="0"/>
              <a:t>Chiang Kai-shek</a:t>
            </a:r>
            <a:r>
              <a:rPr lang="en-US" altLang="en-US" dirty="0" smtClean="0"/>
              <a:t>)—leads Chinese Nationalists in WWII</a:t>
            </a:r>
          </a:p>
          <a:p>
            <a:pPr lvl="1">
              <a:defRPr/>
            </a:pPr>
            <a:r>
              <a:rPr lang="en-US" altLang="en-US" dirty="0" smtClean="0"/>
              <a:t>Nationalists run the government during the war and face the brunt of the Japanese attacks and are weakened by this</a:t>
            </a:r>
          </a:p>
          <a:p>
            <a:pPr eaLnBrk="1" hangingPunct="1">
              <a:defRPr/>
            </a:pPr>
            <a:r>
              <a:rPr lang="en-US" altLang="en-US" dirty="0" smtClean="0"/>
              <a:t>Nationalist and Communist Chinese resume civil war after WWII ends and the Japanese leave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156" y="609600"/>
            <a:ext cx="3534844" cy="5400675"/>
          </a:xfrm>
          <a:prstGeom prst="rect">
            <a:avLst/>
          </a:prstGeom>
        </p:spPr>
      </p:pic>
    </p:spTree>
    <p:extLst>
      <p:ext uri="{BB962C8B-B14F-4D97-AF65-F5344CB8AC3E}">
        <p14:creationId xmlns:p14="http://schemas.microsoft.com/office/powerpoint/2010/main" val="4125536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7" name="Rectangle 17"/>
          <p:cNvSpPr>
            <a:spLocks noGrp="1" noChangeArrowheads="1"/>
          </p:cNvSpPr>
          <p:nvPr>
            <p:ph type="title"/>
          </p:nvPr>
        </p:nvSpPr>
        <p:spPr/>
        <p:txBody>
          <a:bodyPr/>
          <a:lstStyle/>
          <a:p>
            <a:pPr eaLnBrk="1" hangingPunct="1">
              <a:defRPr/>
            </a:pPr>
            <a:r>
              <a:rPr lang="en-US" altLang="en-US" smtClean="0"/>
              <a:t>Communists vs. Nationalists</a:t>
            </a:r>
          </a:p>
        </p:txBody>
      </p:sp>
      <p:pic>
        <p:nvPicPr>
          <p:cNvPr id="41987" name="Picture 14" descr="File:Chiang Kai-shek（蔣中正）.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67288" y="1600200"/>
            <a:ext cx="3400425" cy="4533900"/>
          </a:xfrm>
        </p:spPr>
      </p:pic>
      <p:pic>
        <p:nvPicPr>
          <p:cNvPr id="41988" name="Picture 20" descr="File:Mao Zedong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53363"/>
            <a:ext cx="3394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21"/>
          <p:cNvSpPr txBox="1">
            <a:spLocks noChangeArrowheads="1"/>
          </p:cNvSpPr>
          <p:nvPr/>
        </p:nvSpPr>
        <p:spPr bwMode="auto">
          <a:xfrm>
            <a:off x="1066800" y="6294437"/>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dirty="0"/>
              <a:t>Mao Zedong</a:t>
            </a:r>
          </a:p>
        </p:txBody>
      </p:sp>
      <p:sp>
        <p:nvSpPr>
          <p:cNvPr id="41990" name="Text Box 22"/>
          <p:cNvSpPr txBox="1">
            <a:spLocks noChangeArrowheads="1"/>
          </p:cNvSpPr>
          <p:nvPr/>
        </p:nvSpPr>
        <p:spPr bwMode="auto">
          <a:xfrm>
            <a:off x="5029200" y="6172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Jiang Jieshi (a.k.a. Chiang Kai-shek)</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599" y="1611281"/>
            <a:ext cx="1699577" cy="113191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32680"/>
            <a:ext cx="1676401" cy="1116483"/>
          </a:xfrm>
          <a:prstGeom prst="rect">
            <a:avLst/>
          </a:prstGeom>
        </p:spPr>
      </p:pic>
    </p:spTree>
    <p:extLst>
      <p:ext uri="{BB962C8B-B14F-4D97-AF65-F5344CB8AC3E}">
        <p14:creationId xmlns:p14="http://schemas.microsoft.com/office/powerpoint/2010/main" val="4235709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457200"/>
            <a:ext cx="6781800" cy="762000"/>
          </a:xfrm>
        </p:spPr>
        <p:txBody>
          <a:bodyPr>
            <a:normAutofit/>
          </a:bodyPr>
          <a:lstStyle/>
          <a:p>
            <a:pPr algn="ctr" eaLnBrk="1" hangingPunct="1">
              <a:defRPr/>
            </a:pPr>
            <a:r>
              <a:rPr lang="en-US" altLang="en-US" sz="4000" dirty="0" smtClean="0"/>
              <a:t>Civil War Ends in China (#9)</a:t>
            </a:r>
          </a:p>
        </p:txBody>
      </p:sp>
      <p:sp>
        <p:nvSpPr>
          <p:cNvPr id="39939" name="Rectangle 3"/>
          <p:cNvSpPr>
            <a:spLocks noGrp="1" noChangeArrowheads="1"/>
          </p:cNvSpPr>
          <p:nvPr>
            <p:ph type="body" idx="1"/>
          </p:nvPr>
        </p:nvSpPr>
        <p:spPr>
          <a:xfrm>
            <a:off x="0" y="1447800"/>
            <a:ext cx="4495800" cy="4648200"/>
          </a:xfrm>
        </p:spPr>
        <p:txBody>
          <a:bodyPr>
            <a:noAutofit/>
          </a:bodyPr>
          <a:lstStyle/>
          <a:p>
            <a:pPr eaLnBrk="1" hangingPunct="1">
              <a:defRPr/>
            </a:pPr>
            <a:r>
              <a:rPr lang="en-US" altLang="en-US" sz="2600" dirty="0" smtClean="0"/>
              <a:t>Civil War Resumes</a:t>
            </a:r>
          </a:p>
          <a:p>
            <a:pPr lvl="1">
              <a:defRPr/>
            </a:pPr>
            <a:r>
              <a:rPr lang="en-US" altLang="en-US" sz="2600" dirty="0"/>
              <a:t>Economic problems cause Nationalist soldiers to desert to Communists</a:t>
            </a:r>
          </a:p>
          <a:p>
            <a:pPr lvl="1">
              <a:defRPr/>
            </a:pPr>
            <a:r>
              <a:rPr lang="en-US" altLang="en-US" sz="2600" dirty="0"/>
              <a:t>Mao’s troops take control of China’s major cities</a:t>
            </a:r>
          </a:p>
          <a:p>
            <a:pPr lvl="1">
              <a:defRPr/>
            </a:pPr>
            <a:r>
              <a:rPr lang="en-US" altLang="en-US" sz="2600" dirty="0"/>
              <a:t>In 1949, </a:t>
            </a:r>
            <a:r>
              <a:rPr lang="en-US" altLang="en-US" sz="2600" dirty="0" smtClean="0"/>
              <a:t>the communists win and create the People’s </a:t>
            </a:r>
            <a:r>
              <a:rPr lang="en-US" altLang="en-US" sz="2600" dirty="0"/>
              <a:t>Republic of China </a:t>
            </a:r>
            <a:r>
              <a:rPr lang="en-US" altLang="en-US" sz="2600" dirty="0" smtClean="0"/>
              <a:t>(PRC)</a:t>
            </a:r>
            <a:endParaRPr lang="en-US" altLang="en-US" sz="2600" dirty="0"/>
          </a:p>
          <a:p>
            <a:pPr lvl="1">
              <a:defRPr/>
            </a:pPr>
            <a:r>
              <a:rPr lang="en-US" altLang="en-US" sz="2600" dirty="0"/>
              <a:t>Nationalists flee to </a:t>
            </a:r>
            <a:r>
              <a:rPr lang="en-US" altLang="en-US" sz="2600" dirty="0" smtClean="0"/>
              <a:t>Taiwan (#10)</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1524000"/>
            <a:ext cx="4786122" cy="4191000"/>
          </a:xfrm>
          <a:prstGeom prst="rect">
            <a:avLst/>
          </a:prstGeom>
        </p:spPr>
      </p:pic>
      <p:sp>
        <p:nvSpPr>
          <p:cNvPr id="2" name="TextBox 1"/>
          <p:cNvSpPr txBox="1"/>
          <p:nvPr/>
        </p:nvSpPr>
        <p:spPr>
          <a:xfrm>
            <a:off x="6979930" y="5345668"/>
            <a:ext cx="1287532" cy="369332"/>
          </a:xfrm>
          <a:prstGeom prst="rect">
            <a:avLst/>
          </a:prstGeom>
          <a:solidFill>
            <a:schemeClr val="bg1"/>
          </a:solidFill>
        </p:spPr>
        <p:txBody>
          <a:bodyPr wrap="none" rtlCol="0">
            <a:spAutoFit/>
          </a:bodyPr>
          <a:lstStyle/>
          <a:p>
            <a:r>
              <a:rPr lang="en-US" dirty="0" smtClean="0"/>
              <a:t>Nationalists</a:t>
            </a:r>
            <a:endParaRPr lang="en-US" dirty="0"/>
          </a:p>
        </p:txBody>
      </p:sp>
      <p:sp>
        <p:nvSpPr>
          <p:cNvPr id="3" name="Right Arrow 2"/>
          <p:cNvSpPr/>
          <p:nvPr/>
        </p:nvSpPr>
        <p:spPr>
          <a:xfrm rot="13924597">
            <a:off x="7379071" y="5165388"/>
            <a:ext cx="232133" cy="14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455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533400"/>
            <a:ext cx="4691699" cy="1143000"/>
          </a:xfrm>
        </p:spPr>
        <p:txBody>
          <a:bodyPr>
            <a:noAutofit/>
          </a:bodyPr>
          <a:lstStyle/>
          <a:p>
            <a:pPr algn="ctr" eaLnBrk="1" hangingPunct="1">
              <a:defRPr/>
            </a:pPr>
            <a:r>
              <a:rPr lang="en-US" altLang="en-US" sz="3600" dirty="0" smtClean="0"/>
              <a:t>The Two Chinas Affect the Cold War (#9)</a:t>
            </a:r>
          </a:p>
        </p:txBody>
      </p:sp>
      <p:sp>
        <p:nvSpPr>
          <p:cNvPr id="40963" name="Rectangle 3"/>
          <p:cNvSpPr>
            <a:spLocks noGrp="1" noChangeArrowheads="1"/>
          </p:cNvSpPr>
          <p:nvPr>
            <p:ph type="body" idx="1"/>
          </p:nvPr>
        </p:nvSpPr>
        <p:spPr>
          <a:xfrm>
            <a:off x="256953" y="2133600"/>
            <a:ext cx="4495800" cy="3505200"/>
          </a:xfrm>
        </p:spPr>
        <p:txBody>
          <a:bodyPr>
            <a:noAutofit/>
          </a:bodyPr>
          <a:lstStyle/>
          <a:p>
            <a:pPr eaLnBrk="1" hangingPunct="1">
              <a:defRPr/>
            </a:pPr>
            <a:r>
              <a:rPr lang="en-US" altLang="en-US" sz="2600" dirty="0" smtClean="0"/>
              <a:t>The Superpowers React</a:t>
            </a:r>
          </a:p>
          <a:p>
            <a:pPr lvl="1" eaLnBrk="1" hangingPunct="1">
              <a:defRPr/>
            </a:pPr>
            <a:r>
              <a:rPr lang="en-US" altLang="en-US" sz="2600" dirty="0" smtClean="0"/>
              <a:t>U.S. supports Nationalist state in Taiwan, called Republic of China</a:t>
            </a:r>
          </a:p>
          <a:p>
            <a:pPr lvl="1" eaLnBrk="1" hangingPunct="1">
              <a:defRPr/>
            </a:pPr>
            <a:r>
              <a:rPr lang="en-US" altLang="en-US" sz="2600" dirty="0" smtClean="0"/>
              <a:t>Soviets and China agree to help each other in event of attack</a:t>
            </a:r>
          </a:p>
          <a:p>
            <a:pPr lvl="1" eaLnBrk="1" hangingPunct="1">
              <a:defRPr/>
            </a:pPr>
            <a:r>
              <a:rPr lang="en-US" altLang="en-US" sz="2600" dirty="0" smtClean="0"/>
              <a:t>U.S. tries to stop Soviet expansion and spread of communism in China</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18280" y="3610168"/>
            <a:ext cx="4197492" cy="3246060"/>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0774" b="4445"/>
          <a:stretch/>
        </p:blipFill>
        <p:spPr>
          <a:xfrm>
            <a:off x="4691699" y="-19493"/>
            <a:ext cx="4224073" cy="3581199"/>
          </a:xfrm>
          <a:prstGeom prst="rect">
            <a:avLst/>
          </a:prstGeom>
        </p:spPr>
      </p:pic>
    </p:spTree>
    <p:extLst>
      <p:ext uri="{BB962C8B-B14F-4D97-AF65-F5344CB8AC3E}">
        <p14:creationId xmlns:p14="http://schemas.microsoft.com/office/powerpoint/2010/main" val="473420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381000"/>
            <a:ext cx="8686800" cy="838200"/>
          </a:xfrm>
        </p:spPr>
        <p:txBody>
          <a:bodyPr>
            <a:normAutofit/>
          </a:bodyPr>
          <a:lstStyle/>
          <a:p>
            <a:pPr algn="ctr">
              <a:defRPr/>
            </a:pPr>
            <a:r>
              <a:rPr lang="en-US" altLang="en-US" sz="3600" dirty="0"/>
              <a:t>China Expands under the </a:t>
            </a:r>
            <a:r>
              <a:rPr lang="en-US" altLang="en-US" sz="3600" dirty="0" smtClean="0"/>
              <a:t>Communists (#11)</a:t>
            </a:r>
            <a:endParaRPr lang="en-US" altLang="en-US" sz="3600" dirty="0"/>
          </a:p>
        </p:txBody>
      </p:sp>
      <p:sp>
        <p:nvSpPr>
          <p:cNvPr id="41987" name="Rectangle 3"/>
          <p:cNvSpPr>
            <a:spLocks noGrp="1" noChangeArrowheads="1"/>
          </p:cNvSpPr>
          <p:nvPr>
            <p:ph type="body" idx="1"/>
          </p:nvPr>
        </p:nvSpPr>
        <p:spPr>
          <a:xfrm>
            <a:off x="4267200" y="1289394"/>
            <a:ext cx="4876800" cy="4648200"/>
          </a:xfrm>
        </p:spPr>
        <p:txBody>
          <a:bodyPr>
            <a:normAutofit lnSpcReduction="10000"/>
          </a:bodyPr>
          <a:lstStyle/>
          <a:p>
            <a:pPr eaLnBrk="1" hangingPunct="1">
              <a:defRPr/>
            </a:pPr>
            <a:r>
              <a:rPr lang="en-US" altLang="en-US" sz="2800" dirty="0" smtClean="0"/>
              <a:t>China Expands under the Communists</a:t>
            </a:r>
          </a:p>
          <a:p>
            <a:pPr lvl="1" eaLnBrk="1" hangingPunct="1">
              <a:defRPr/>
            </a:pPr>
            <a:r>
              <a:rPr lang="en-US" altLang="en-US" sz="2800" dirty="0" smtClean="0"/>
              <a:t>China takes control of Tibet and southern Mongolia</a:t>
            </a:r>
          </a:p>
          <a:p>
            <a:pPr lvl="1" eaLnBrk="1" hangingPunct="1">
              <a:defRPr/>
            </a:pPr>
            <a:r>
              <a:rPr lang="en-US" altLang="en-US" sz="2800" dirty="0" smtClean="0"/>
              <a:t>India welcomes Tibetan refugees fleeing revolt against Chinese (including the Dalai Lama)</a:t>
            </a:r>
          </a:p>
          <a:p>
            <a:pPr lvl="1" eaLnBrk="1" hangingPunct="1">
              <a:defRPr/>
            </a:pPr>
            <a:r>
              <a:rPr lang="en-US" altLang="en-US" sz="2800" dirty="0" smtClean="0"/>
              <a:t>China and India clash over border; fighting stops but tensions remain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753127"/>
            <a:ext cx="4139831" cy="3104873"/>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45" y="1289394"/>
            <a:ext cx="4143375" cy="2670936"/>
          </a:xfrm>
          <a:prstGeom prst="rect">
            <a:avLst/>
          </a:prstGeom>
        </p:spPr>
      </p:pic>
      <p:sp>
        <p:nvSpPr>
          <p:cNvPr id="5" name="TextBox 4"/>
          <p:cNvSpPr txBox="1"/>
          <p:nvPr/>
        </p:nvSpPr>
        <p:spPr>
          <a:xfrm>
            <a:off x="3371672" y="6211669"/>
            <a:ext cx="768159" cy="646331"/>
          </a:xfrm>
          <a:prstGeom prst="rect">
            <a:avLst/>
          </a:prstGeom>
          <a:solidFill>
            <a:schemeClr val="bg1"/>
          </a:solidFill>
          <a:ln w="19050">
            <a:solidFill>
              <a:schemeClr val="tx1"/>
            </a:solidFill>
          </a:ln>
        </p:spPr>
        <p:txBody>
          <a:bodyPr wrap="none" rtlCol="0">
            <a:spAutoFit/>
          </a:bodyPr>
          <a:lstStyle/>
          <a:p>
            <a:pPr algn="ctr"/>
            <a:r>
              <a:rPr lang="en-US" b="1" dirty="0"/>
              <a:t>Dalai </a:t>
            </a:r>
            <a:endParaRPr lang="en-US" b="1" dirty="0" smtClean="0"/>
          </a:p>
          <a:p>
            <a:pPr algn="ctr"/>
            <a:r>
              <a:rPr lang="en-US" b="1" dirty="0" smtClean="0"/>
              <a:t>Lama</a:t>
            </a:r>
            <a:endParaRPr lang="en-US" b="1" dirty="0"/>
          </a:p>
        </p:txBody>
      </p:sp>
    </p:spTree>
    <p:extLst>
      <p:ext uri="{BB962C8B-B14F-4D97-AF65-F5344CB8AC3E}">
        <p14:creationId xmlns:p14="http://schemas.microsoft.com/office/powerpoint/2010/main" val="32257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1219200"/>
            <a:ext cx="2819400" cy="2438400"/>
          </a:xfrm>
        </p:spPr>
        <p:txBody>
          <a:bodyPr>
            <a:normAutofit fontScale="90000"/>
          </a:bodyPr>
          <a:lstStyle/>
          <a:p>
            <a:pPr algn="ctr">
              <a:defRPr/>
            </a:pPr>
            <a:r>
              <a:rPr lang="en-US" altLang="en-US" sz="4000" dirty="0"/>
              <a:t>Mao’s Brand of Marxist </a:t>
            </a:r>
            <a:r>
              <a:rPr lang="en-US" altLang="en-US" sz="4000" dirty="0" smtClean="0"/>
              <a:t>Socialism (#12)</a:t>
            </a:r>
            <a:r>
              <a:rPr lang="en-US" altLang="en-US" sz="4000" dirty="0"/>
              <a:t/>
            </a:r>
            <a:br>
              <a:rPr lang="en-US" altLang="en-US" sz="4000" dirty="0"/>
            </a:br>
            <a:endParaRPr lang="en-US" altLang="en-US" sz="4000" dirty="0" smtClean="0"/>
          </a:p>
        </p:txBody>
      </p:sp>
      <p:sp>
        <p:nvSpPr>
          <p:cNvPr id="43011" name="Rectangle 3"/>
          <p:cNvSpPr>
            <a:spLocks noGrp="1" noChangeArrowheads="1"/>
          </p:cNvSpPr>
          <p:nvPr>
            <p:ph type="body" idx="1"/>
          </p:nvPr>
        </p:nvSpPr>
        <p:spPr>
          <a:xfrm>
            <a:off x="3124200" y="838200"/>
            <a:ext cx="5943600" cy="4819650"/>
          </a:xfrm>
        </p:spPr>
        <p:txBody>
          <a:bodyPr>
            <a:noAutofit/>
          </a:bodyPr>
          <a:lstStyle/>
          <a:p>
            <a:pPr eaLnBrk="1" hangingPunct="1">
              <a:defRPr/>
            </a:pPr>
            <a:r>
              <a:rPr lang="en-US" altLang="en-US" dirty="0" smtClean="0"/>
              <a:t>Chinese Communists organize national government and Communist Party</a:t>
            </a:r>
          </a:p>
          <a:p>
            <a:pPr eaLnBrk="1" hangingPunct="1">
              <a:defRPr/>
            </a:pPr>
            <a:r>
              <a:rPr lang="en-US" altLang="en-US" dirty="0" smtClean="0"/>
              <a:t>Mao’s Brand of Marxist Socialism</a:t>
            </a:r>
          </a:p>
          <a:p>
            <a:pPr lvl="1" eaLnBrk="1" hangingPunct="1">
              <a:defRPr/>
            </a:pPr>
            <a:r>
              <a:rPr lang="en-US" altLang="en-US" sz="2400" dirty="0" smtClean="0"/>
              <a:t>Farming:</a:t>
            </a:r>
          </a:p>
          <a:p>
            <a:pPr lvl="2">
              <a:defRPr/>
            </a:pPr>
            <a:r>
              <a:rPr lang="en-US" altLang="en-US" sz="2400" dirty="0" smtClean="0"/>
              <a:t>Mao takes property from landowners and divides it among peasants </a:t>
            </a:r>
          </a:p>
          <a:p>
            <a:pPr lvl="2">
              <a:defRPr/>
            </a:pPr>
            <a:r>
              <a:rPr lang="en-US" altLang="en-US" sz="2400" dirty="0" smtClean="0"/>
              <a:t>1 million landowners who resisted were killed</a:t>
            </a:r>
          </a:p>
          <a:p>
            <a:pPr lvl="2">
              <a:defRPr/>
            </a:pPr>
            <a:r>
              <a:rPr lang="en-US" altLang="en-US" sz="2400" dirty="0" smtClean="0"/>
              <a:t>Later private land was taken and collective farms were set </a:t>
            </a:r>
            <a:r>
              <a:rPr lang="en-US" altLang="en-US" sz="2400" smtClean="0"/>
              <a:t>up </a:t>
            </a:r>
            <a:r>
              <a:rPr lang="en-US" altLang="en-US" sz="2400" smtClean="0"/>
              <a:t>with </a:t>
            </a:r>
            <a:r>
              <a:rPr lang="en-US" altLang="en-US" sz="2400" dirty="0" smtClean="0"/>
              <a:t>over 200 families each</a:t>
            </a:r>
          </a:p>
          <a:p>
            <a:pPr lvl="1" eaLnBrk="1" hangingPunct="1">
              <a:defRPr/>
            </a:pPr>
            <a:r>
              <a:rPr lang="en-US" altLang="en-US" sz="2400" dirty="0" smtClean="0"/>
              <a:t>Industry:</a:t>
            </a:r>
          </a:p>
          <a:p>
            <a:pPr lvl="2">
              <a:defRPr/>
            </a:pPr>
            <a:r>
              <a:rPr lang="en-US" altLang="en-US" sz="2400" dirty="0" smtClean="0"/>
              <a:t>Government seizes private companies</a:t>
            </a:r>
          </a:p>
          <a:p>
            <a:pPr lvl="2">
              <a:defRPr/>
            </a:pPr>
            <a:r>
              <a:rPr lang="en-US" altLang="en-US" sz="2400" dirty="0" smtClean="0"/>
              <a:t>5-year plans set high production goals</a:t>
            </a:r>
          </a:p>
        </p:txBody>
      </p:sp>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353" y="3276600"/>
            <a:ext cx="3175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71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381000"/>
            <a:ext cx="6781800" cy="8382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4000" dirty="0" smtClean="0"/>
              <a:t>The Great Leap Forward (#13)</a:t>
            </a:r>
            <a:endParaRPr lang="en-US" altLang="en-US" sz="4000" dirty="0"/>
          </a:p>
        </p:txBody>
      </p:sp>
      <p:sp>
        <p:nvSpPr>
          <p:cNvPr id="4" name="Text Placeholder 3"/>
          <p:cNvSpPr>
            <a:spLocks noGrp="1"/>
          </p:cNvSpPr>
          <p:nvPr>
            <p:ph type="body" sz="half" idx="1"/>
          </p:nvPr>
        </p:nvSpPr>
        <p:spPr>
          <a:xfrm>
            <a:off x="3581400" y="1143000"/>
            <a:ext cx="5562600" cy="4991100"/>
          </a:xfrm>
        </p:spPr>
        <p:txBody>
          <a:bodyPr>
            <a:noAutofit/>
          </a:bodyPr>
          <a:lstStyle/>
          <a:p>
            <a:r>
              <a:rPr lang="en-US" dirty="0" smtClean="0"/>
              <a:t>After success of the first Five-Year Plan, Mao proclaimed the “</a:t>
            </a:r>
            <a:r>
              <a:rPr lang="en-US" dirty="0" smtClean="0">
                <a:hlinkClick r:id="rId2"/>
              </a:rPr>
              <a:t>Great Leap Forward</a:t>
            </a:r>
            <a:r>
              <a:rPr lang="en-US" dirty="0" smtClean="0"/>
              <a:t>” program in 1958</a:t>
            </a:r>
          </a:p>
          <a:p>
            <a:r>
              <a:rPr lang="en-US" dirty="0" smtClean="0"/>
              <a:t>Collective farms were expanded into communes that supported over 25,000 people</a:t>
            </a:r>
          </a:p>
          <a:p>
            <a:pPr lvl="1"/>
            <a:r>
              <a:rPr lang="en-US" sz="2400" dirty="0" smtClean="0"/>
              <a:t>People shared dining rooms, dormitories, and nurseries for children</a:t>
            </a:r>
          </a:p>
          <a:p>
            <a:pPr lvl="1"/>
            <a:r>
              <a:rPr lang="en-US" sz="2400" dirty="0" smtClean="0"/>
              <a:t>No one could own private items</a:t>
            </a:r>
          </a:p>
          <a:p>
            <a:pPr lvl="1"/>
            <a:r>
              <a:rPr lang="en-US" sz="2400" dirty="0" smtClean="0"/>
              <a:t>They were governed by strict rules</a:t>
            </a:r>
          </a:p>
          <a:p>
            <a:r>
              <a:rPr lang="en-US" dirty="0" smtClean="0"/>
              <a:t>Crop failures caused a famine which killed 20 million people and the program was ended in 1961</a:t>
            </a:r>
            <a:endParaRPr lang="en-US" dirty="0"/>
          </a:p>
        </p:txBody>
      </p:sp>
      <p:pic>
        <p:nvPicPr>
          <p:cNvPr id="6" name="ClipArt Placeholder 5"/>
          <p:cNvPicPr>
            <a:picLocks noGrp="1" noChangeAspect="1"/>
          </p:cNvPicPr>
          <p:nvPr>
            <p:ph type="clipArt" sz="half" idx="2"/>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4658" y="1125866"/>
            <a:ext cx="3410541" cy="4970134"/>
          </a:xfrm>
        </p:spPr>
      </p:pic>
    </p:spTree>
    <p:extLst>
      <p:ext uri="{BB962C8B-B14F-4D97-AF65-F5344CB8AC3E}">
        <p14:creationId xmlns:p14="http://schemas.microsoft.com/office/powerpoint/2010/main" val="3513401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066800"/>
            <a:ext cx="2821762" cy="1219200"/>
          </a:xfrm>
        </p:spPr>
        <p:txBody>
          <a:bodyPr>
            <a:normAutofit fontScale="90000"/>
          </a:bodyPr>
          <a:lstStyle/>
          <a:p>
            <a:pPr algn="ctr">
              <a:defRPr/>
            </a:pPr>
            <a:r>
              <a:rPr lang="en-US" altLang="en-US" sz="4000" dirty="0"/>
              <a:t>New Policies and Mao’s Response</a:t>
            </a:r>
          </a:p>
        </p:txBody>
      </p:sp>
      <p:sp>
        <p:nvSpPr>
          <p:cNvPr id="45059" name="Rectangle 3"/>
          <p:cNvSpPr>
            <a:spLocks noGrp="1" noChangeArrowheads="1"/>
          </p:cNvSpPr>
          <p:nvPr>
            <p:ph type="body" idx="1"/>
          </p:nvPr>
        </p:nvSpPr>
        <p:spPr>
          <a:xfrm>
            <a:off x="2895601" y="304800"/>
            <a:ext cx="6246627" cy="6096000"/>
          </a:xfrm>
        </p:spPr>
        <p:txBody>
          <a:bodyPr>
            <a:normAutofit lnSpcReduction="10000"/>
          </a:bodyPr>
          <a:lstStyle/>
          <a:p>
            <a:pPr eaLnBrk="1" hangingPunct="1">
              <a:defRPr/>
            </a:pPr>
            <a:r>
              <a:rPr lang="en-US" altLang="en-US" dirty="0" smtClean="0"/>
              <a:t>China and Soviet Union clash over leadership of communist movement</a:t>
            </a:r>
          </a:p>
          <a:p>
            <a:pPr eaLnBrk="1" hangingPunct="1">
              <a:defRPr/>
            </a:pPr>
            <a:r>
              <a:rPr lang="en-US" altLang="en-US" dirty="0" smtClean="0"/>
              <a:t>After the failure of the Great Leap Forward, Mao reduces his role in government</a:t>
            </a:r>
          </a:p>
          <a:p>
            <a:pPr>
              <a:defRPr/>
            </a:pPr>
            <a:r>
              <a:rPr lang="en-US" altLang="en-US" dirty="0"/>
              <a:t>Strict socialist ideas are moderated (farm families could live in their own homes and factory workers could compete for wages and promotions) </a:t>
            </a:r>
          </a:p>
          <a:p>
            <a:pPr eaLnBrk="1" hangingPunct="1">
              <a:defRPr/>
            </a:pPr>
            <a:r>
              <a:rPr lang="en-US" altLang="en-US" dirty="0" smtClean="0"/>
              <a:t>Mao decides that the new economic policies are weakening the communist goal of social equality</a:t>
            </a:r>
          </a:p>
          <a:p>
            <a:pPr>
              <a:defRPr/>
            </a:pPr>
            <a:r>
              <a:rPr lang="en-US" altLang="en-US" dirty="0" smtClean="0"/>
              <a:t>Mao urged young people to revive the revolution and millions </a:t>
            </a:r>
            <a:r>
              <a:rPr lang="en-US" altLang="en-US" dirty="0"/>
              <a:t>of students, and young peasants and </a:t>
            </a:r>
            <a:r>
              <a:rPr lang="en-US" altLang="en-US" dirty="0" smtClean="0"/>
              <a:t>workers joined militia units (called </a:t>
            </a:r>
            <a:r>
              <a:rPr lang="en-US" altLang="en-US" b="1" u="sng" dirty="0" smtClean="0"/>
              <a:t>Red Guards</a:t>
            </a:r>
            <a:r>
              <a:rPr lang="en-US" altLang="en-US" dirty="0" smtClean="0"/>
              <a:t>) that enforced strict communism in China</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0526" r="27650"/>
          <a:stretch/>
        </p:blipFill>
        <p:spPr>
          <a:xfrm>
            <a:off x="-23037" y="2438400"/>
            <a:ext cx="2844799" cy="3683879"/>
          </a:xfrm>
          <a:prstGeom prst="rect">
            <a:avLst/>
          </a:prstGeom>
        </p:spPr>
      </p:pic>
    </p:spTree>
    <p:extLst>
      <p:ext uri="{BB962C8B-B14F-4D97-AF65-F5344CB8AC3E}">
        <p14:creationId xmlns:p14="http://schemas.microsoft.com/office/powerpoint/2010/main" val="2855949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949" y="381000"/>
            <a:ext cx="6390910" cy="762000"/>
          </a:xfrm>
        </p:spPr>
        <p:txBody>
          <a:bodyPr>
            <a:normAutofit/>
          </a:bodyPr>
          <a:lstStyle/>
          <a:p>
            <a:pPr algn="ctr">
              <a:defRPr/>
            </a:pPr>
            <a:r>
              <a:rPr lang="en-US" altLang="en-US" sz="4000" dirty="0"/>
              <a:t>The Cultural </a:t>
            </a:r>
            <a:r>
              <a:rPr lang="en-US" altLang="en-US" sz="4000" dirty="0" smtClean="0"/>
              <a:t>Revolution (#13)</a:t>
            </a:r>
            <a:endParaRPr lang="en-US" altLang="en-US" sz="4000" dirty="0"/>
          </a:p>
        </p:txBody>
      </p:sp>
      <p:sp>
        <p:nvSpPr>
          <p:cNvPr id="46083" name="Rectangle 3"/>
          <p:cNvSpPr>
            <a:spLocks noGrp="1" noChangeArrowheads="1"/>
          </p:cNvSpPr>
          <p:nvPr>
            <p:ph type="body" idx="1"/>
          </p:nvPr>
        </p:nvSpPr>
        <p:spPr>
          <a:xfrm>
            <a:off x="-139265" y="1066800"/>
            <a:ext cx="6518564" cy="5257800"/>
          </a:xfrm>
        </p:spPr>
        <p:txBody>
          <a:bodyPr>
            <a:noAutofit/>
          </a:bodyPr>
          <a:lstStyle/>
          <a:p>
            <a:pPr lvl="1" eaLnBrk="1" hangingPunct="1">
              <a:defRPr/>
            </a:pPr>
            <a:r>
              <a:rPr lang="en-US" altLang="en-US" sz="2400" b="1" u="sng" dirty="0" smtClean="0"/>
              <a:t>Cultural Revolution</a:t>
            </a:r>
            <a:r>
              <a:rPr lang="en-US" altLang="en-US" sz="2400" dirty="0" smtClean="0"/>
              <a:t>—an uprising movement led by the Red Guards to build society of peasants and workers in which all were equal</a:t>
            </a:r>
          </a:p>
          <a:p>
            <a:pPr lvl="1" eaLnBrk="1" hangingPunct="1">
              <a:defRPr/>
            </a:pPr>
            <a:r>
              <a:rPr lang="en-US" altLang="en-US" sz="2400" b="1" u="sng" dirty="0" smtClean="0"/>
              <a:t>Red Guards</a:t>
            </a:r>
            <a:r>
              <a:rPr lang="en-US" altLang="en-US" sz="2400" dirty="0" smtClean="0"/>
              <a:t>—groups of violent and radical youth—closed schools</a:t>
            </a:r>
            <a:r>
              <a:rPr lang="en-US" altLang="en-US" sz="2400" smtClean="0"/>
              <a:t>, and executed </a:t>
            </a:r>
            <a:r>
              <a:rPr lang="en-US" altLang="en-US" sz="2400" dirty="0" smtClean="0"/>
              <a:t>or imprisoned many intellectuals, factory managers, professors, and others thought to be resisting</a:t>
            </a:r>
          </a:p>
          <a:p>
            <a:pPr lvl="1" eaLnBrk="1" hangingPunct="1">
              <a:defRPr/>
            </a:pPr>
            <a:r>
              <a:rPr lang="en-US" altLang="en-US" sz="2400" dirty="0" smtClean="0"/>
              <a:t>Chaos threatened farm and factory production and set China backwards</a:t>
            </a:r>
          </a:p>
          <a:p>
            <a:pPr lvl="1" eaLnBrk="1" hangingPunct="1">
              <a:defRPr/>
            </a:pPr>
            <a:r>
              <a:rPr lang="en-US" altLang="en-US" sz="2400" dirty="0" smtClean="0"/>
              <a:t>Finally in 1968, the Chinese army was ordered to imprison, execute, or exile most of the Red Guards to stop the violence and chaos</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4356"/>
          <a:stretch/>
        </p:blipFill>
        <p:spPr>
          <a:xfrm>
            <a:off x="6399347" y="3122871"/>
            <a:ext cx="2767341" cy="37351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299" y="0"/>
            <a:ext cx="2792706" cy="3232298"/>
          </a:xfrm>
          <a:prstGeom prst="rect">
            <a:avLst/>
          </a:prstGeom>
        </p:spPr>
      </p:pic>
    </p:spTree>
    <p:extLst>
      <p:ext uri="{BB962C8B-B14F-4D97-AF65-F5344CB8AC3E}">
        <p14:creationId xmlns:p14="http://schemas.microsoft.com/office/powerpoint/2010/main" val="25030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946" y="625003"/>
            <a:ext cx="5145957" cy="5176832"/>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468" y="614370"/>
            <a:ext cx="3941451" cy="5176832"/>
          </a:xfrm>
          <a:prstGeom prst="rect">
            <a:avLst/>
          </a:prstGeom>
        </p:spPr>
      </p:pic>
      <p:sp>
        <p:nvSpPr>
          <p:cNvPr id="7" name="Rectangle 2"/>
          <p:cNvSpPr>
            <a:spLocks noGrp="1" noChangeArrowheads="1"/>
          </p:cNvSpPr>
          <p:nvPr>
            <p:ph type="title"/>
          </p:nvPr>
        </p:nvSpPr>
        <p:spPr>
          <a:xfrm>
            <a:off x="685800" y="5801835"/>
            <a:ext cx="7696200" cy="838200"/>
          </a:xfrm>
          <a:solidFill>
            <a:schemeClr val="accent5">
              <a:lumMod val="20000"/>
              <a:lumOff val="80000"/>
            </a:schemeClr>
          </a:solidFill>
        </p:spPr>
        <p:txBody>
          <a:bodyPr>
            <a:normAutofit/>
          </a:bodyPr>
          <a:lstStyle/>
          <a:p>
            <a:pPr algn="ctr">
              <a:defRPr/>
            </a:pPr>
            <a:r>
              <a:rPr lang="en-US" altLang="en-US" sz="4000" dirty="0">
                <a:hlinkClick r:id="rId5"/>
              </a:rPr>
              <a:t>The Cultural </a:t>
            </a:r>
            <a:r>
              <a:rPr lang="en-US" altLang="en-US" sz="4000" dirty="0" smtClean="0">
                <a:hlinkClick r:id="rId5"/>
              </a:rPr>
              <a:t>Revolution</a:t>
            </a:r>
            <a:endParaRPr lang="en-US" altLang="en-US" sz="4000" dirty="0"/>
          </a:p>
        </p:txBody>
      </p:sp>
    </p:spTree>
    <p:extLst>
      <p:ext uri="{BB962C8B-B14F-4D97-AF65-F5344CB8AC3E}">
        <p14:creationId xmlns:p14="http://schemas.microsoft.com/office/powerpoint/2010/main" val="59866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20000" cy="990600"/>
          </a:xfrm>
        </p:spPr>
        <p:txBody>
          <a:bodyPr>
            <a:normAutofit/>
          </a:bodyPr>
          <a:lstStyle/>
          <a:p>
            <a:pPr algn="ctr"/>
            <a:r>
              <a:rPr lang="en-US" sz="4000" dirty="0" smtClean="0"/>
              <a:t>China Ripe for Revolution (#1)</a:t>
            </a:r>
            <a:endParaRPr lang="en-US" sz="4000" dirty="0"/>
          </a:p>
        </p:txBody>
      </p:sp>
      <p:sp>
        <p:nvSpPr>
          <p:cNvPr id="3" name="Content Placeholder 2"/>
          <p:cNvSpPr>
            <a:spLocks noGrp="1"/>
          </p:cNvSpPr>
          <p:nvPr>
            <p:ph sz="half" idx="1"/>
          </p:nvPr>
        </p:nvSpPr>
        <p:spPr>
          <a:xfrm>
            <a:off x="457200" y="1600200"/>
            <a:ext cx="4648200" cy="4453128"/>
          </a:xfrm>
        </p:spPr>
        <p:txBody>
          <a:bodyPr>
            <a:normAutofit fontScale="92500" lnSpcReduction="20000"/>
          </a:bodyPr>
          <a:lstStyle/>
          <a:p>
            <a:r>
              <a:rPr lang="en-US" dirty="0" smtClean="0"/>
              <a:t>China faced years of humiliation at the hands of foreigners</a:t>
            </a:r>
          </a:p>
          <a:p>
            <a:r>
              <a:rPr lang="en-US" dirty="0" smtClean="0"/>
              <a:t>Foreigners controlled China’s trade and resources</a:t>
            </a:r>
          </a:p>
          <a:p>
            <a:r>
              <a:rPr lang="en-US" dirty="0" smtClean="0"/>
              <a:t>Many wanted to modernize, but the Qing Dynasty was not doing it </a:t>
            </a:r>
          </a:p>
          <a:p>
            <a:r>
              <a:rPr lang="en-US" dirty="0" smtClean="0"/>
              <a:t>Nationalist movements that might start revolutions were the only avenue to achieving change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708705"/>
            <a:ext cx="3546174" cy="4158695"/>
          </a:xfrm>
        </p:spPr>
      </p:pic>
    </p:spTree>
    <p:extLst>
      <p:ext uri="{BB962C8B-B14F-4D97-AF65-F5344CB8AC3E}">
        <p14:creationId xmlns:p14="http://schemas.microsoft.com/office/powerpoint/2010/main" val="11732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body" sz="half" idx="2"/>
          </p:nvPr>
        </p:nvSpPr>
        <p:spPr>
          <a:xfrm>
            <a:off x="457200" y="3429000"/>
            <a:ext cx="8229600" cy="2705100"/>
          </a:xfrm>
        </p:spPr>
        <p:txBody>
          <a:bodyPr/>
          <a:lstStyle/>
          <a:p>
            <a:pPr eaLnBrk="1" hangingPunct="1">
              <a:lnSpc>
                <a:spcPct val="90000"/>
              </a:lnSpc>
              <a:defRPr/>
            </a:pPr>
            <a:r>
              <a:rPr lang="en-US" altLang="en-US" sz="2800" dirty="0" smtClean="0"/>
              <a:t>After Mao’s death, the </a:t>
            </a:r>
            <a:r>
              <a:rPr lang="en-US" altLang="en-US" sz="2800" b="1" u="sng" dirty="0" smtClean="0"/>
              <a:t>Gang of Four</a:t>
            </a:r>
            <a:r>
              <a:rPr lang="en-US" altLang="en-US" sz="2800" dirty="0" smtClean="0"/>
              <a:t>—the radical group that controlled the power organs of the Chinese Communist Party throughout the Cultural Revolution—was arrested and judged responsible for the excesses and chaos that occurred in China as a result of this revolution</a:t>
            </a:r>
          </a:p>
        </p:txBody>
      </p:sp>
      <p:pic>
        <p:nvPicPr>
          <p:cNvPr id="52228" name="Picture 8" descr="800px-Gang_of_Four_at_trial"/>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685800" y="533400"/>
            <a:ext cx="7700659" cy="272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2795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 y="838200"/>
            <a:ext cx="9144000" cy="762000"/>
          </a:xfrm>
        </p:spPr>
        <p:txBody>
          <a:bodyPr>
            <a:normAutofit/>
          </a:bodyPr>
          <a:lstStyle/>
          <a:p>
            <a:pPr algn="ctr"/>
            <a:r>
              <a:rPr lang="en-US" sz="4000" dirty="0" smtClean="0"/>
              <a:t>Nationalists Overthrow Qing Dynasty (#2)</a:t>
            </a:r>
            <a:endParaRPr lang="en-US" sz="4000" dirty="0"/>
          </a:p>
        </p:txBody>
      </p:sp>
      <p:sp>
        <p:nvSpPr>
          <p:cNvPr id="3" name="Content Placeholder 2"/>
          <p:cNvSpPr>
            <a:spLocks noGrp="1"/>
          </p:cNvSpPr>
          <p:nvPr>
            <p:ph sz="half" idx="1"/>
          </p:nvPr>
        </p:nvSpPr>
        <p:spPr>
          <a:xfrm>
            <a:off x="3352800" y="1752600"/>
            <a:ext cx="5638800" cy="4495800"/>
          </a:xfrm>
        </p:spPr>
        <p:txBody>
          <a:bodyPr>
            <a:normAutofit fontScale="92500" lnSpcReduction="20000"/>
          </a:bodyPr>
          <a:lstStyle/>
          <a:p>
            <a:r>
              <a:rPr lang="en-US" sz="3400" dirty="0" smtClean="0"/>
              <a:t>The Kuomintang (</a:t>
            </a:r>
            <a:r>
              <a:rPr lang="en-US" sz="3400" u="sng" dirty="0" smtClean="0"/>
              <a:t>Nationalist Party</a:t>
            </a:r>
            <a:r>
              <a:rPr lang="en-US" sz="3400" dirty="0" smtClean="0"/>
              <a:t>) pushed for modernization and nationalization</a:t>
            </a:r>
          </a:p>
          <a:p>
            <a:pPr lvl="1"/>
            <a:r>
              <a:rPr lang="en-US" sz="3400" dirty="0" smtClean="0"/>
              <a:t>Their first great leader was </a:t>
            </a:r>
            <a:r>
              <a:rPr lang="en-US" sz="3400" u="sng" dirty="0" smtClean="0"/>
              <a:t>Sun </a:t>
            </a:r>
            <a:r>
              <a:rPr lang="en-US" sz="3400" u="sng" dirty="0" err="1" smtClean="0"/>
              <a:t>Yixian</a:t>
            </a:r>
            <a:endParaRPr lang="en-US" sz="3400" u="sng" dirty="0"/>
          </a:p>
          <a:p>
            <a:pPr lvl="1"/>
            <a:r>
              <a:rPr lang="en-US" sz="3400" dirty="0" smtClean="0"/>
              <a:t>In 1911, the Revolutionary Alliance (forerunner of Kuomintang) overthrew the last emperor of the Qing dynasty</a:t>
            </a:r>
          </a:p>
        </p:txBody>
      </p:sp>
      <p:pic>
        <p:nvPicPr>
          <p:cNvPr id="2052" name="Picture 4" descr="http://upload.wikimedia.org/wikipedia/commons/8/80/Sun_Yat-sen_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2743200" cy="382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685800"/>
          </a:xfrm>
        </p:spPr>
        <p:txBody>
          <a:bodyPr>
            <a:normAutofit fontScale="90000"/>
          </a:bodyPr>
          <a:lstStyle/>
          <a:p>
            <a:r>
              <a:rPr lang="en-US" sz="4000" dirty="0" smtClean="0"/>
              <a:t>Government under the Nationalists (#3)</a:t>
            </a:r>
            <a:endParaRPr lang="en-US" sz="4000" dirty="0"/>
          </a:p>
        </p:txBody>
      </p:sp>
      <p:sp>
        <p:nvSpPr>
          <p:cNvPr id="3" name="Content Placeholder 2"/>
          <p:cNvSpPr>
            <a:spLocks noGrp="1"/>
          </p:cNvSpPr>
          <p:nvPr>
            <p:ph idx="1"/>
          </p:nvPr>
        </p:nvSpPr>
        <p:spPr>
          <a:xfrm>
            <a:off x="152400" y="1333500"/>
            <a:ext cx="6019800" cy="4724400"/>
          </a:xfrm>
        </p:spPr>
        <p:txBody>
          <a:bodyPr>
            <a:noAutofit/>
          </a:bodyPr>
          <a:lstStyle/>
          <a:p>
            <a:r>
              <a:rPr lang="en-US" sz="2800" dirty="0" smtClean="0"/>
              <a:t>Shaky Start for the New Republic</a:t>
            </a:r>
          </a:p>
          <a:p>
            <a:pPr lvl="1"/>
            <a:r>
              <a:rPr lang="en-US" sz="2800" dirty="0" smtClean="0"/>
              <a:t>1912 Sun became president of the Republic of China</a:t>
            </a:r>
          </a:p>
          <a:p>
            <a:pPr lvl="1"/>
            <a:r>
              <a:rPr lang="en-US" sz="2800" dirty="0" smtClean="0"/>
              <a:t>“Three Principles of the People”</a:t>
            </a:r>
          </a:p>
          <a:p>
            <a:pPr marL="1154430" lvl="2" indent="-514350">
              <a:buFont typeface="+mj-lt"/>
              <a:buAutoNum type="arabicPeriod"/>
            </a:pPr>
            <a:r>
              <a:rPr lang="en-US" sz="2800" dirty="0" smtClean="0"/>
              <a:t>nationalism—an end to foreign control</a:t>
            </a:r>
          </a:p>
          <a:p>
            <a:pPr marL="1154430" lvl="2" indent="-514350">
              <a:buFont typeface="+mj-lt"/>
              <a:buAutoNum type="arabicPeriod"/>
            </a:pPr>
            <a:r>
              <a:rPr lang="en-US" sz="2800" dirty="0" smtClean="0"/>
              <a:t>people’s rights—democracy</a:t>
            </a:r>
          </a:p>
          <a:p>
            <a:pPr marL="1154430" lvl="2" indent="-514350">
              <a:buFont typeface="+mj-lt"/>
              <a:buAutoNum type="arabicPeriod"/>
            </a:pPr>
            <a:r>
              <a:rPr lang="en-US" sz="2800" dirty="0" smtClean="0"/>
              <a:t>people’s livelihood—economic security for all Chinese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867400" y="1465521"/>
            <a:ext cx="3147060" cy="4495800"/>
          </a:xfrm>
          <a:prstGeom prst="rect">
            <a:avLst/>
          </a:prstGeom>
        </p:spPr>
      </p:pic>
    </p:spTree>
    <p:extLst>
      <p:ext uri="{BB962C8B-B14F-4D97-AF65-F5344CB8AC3E}">
        <p14:creationId xmlns:p14="http://schemas.microsoft.com/office/powerpoint/2010/main" val="22162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90600"/>
          </a:xfrm>
        </p:spPr>
        <p:txBody>
          <a:bodyPr>
            <a:normAutofit/>
          </a:bodyPr>
          <a:lstStyle/>
          <a:p>
            <a:pPr algn="ctr"/>
            <a:r>
              <a:rPr lang="en-US" sz="4000" dirty="0" smtClean="0"/>
              <a:t>China after the Revolution (#4)</a:t>
            </a:r>
            <a:endParaRPr lang="en-US" sz="4000" dirty="0"/>
          </a:p>
        </p:txBody>
      </p:sp>
      <p:sp>
        <p:nvSpPr>
          <p:cNvPr id="3" name="Content Placeholder 2"/>
          <p:cNvSpPr>
            <a:spLocks noGrp="1"/>
          </p:cNvSpPr>
          <p:nvPr>
            <p:ph sz="half" idx="1"/>
          </p:nvPr>
        </p:nvSpPr>
        <p:spPr>
          <a:xfrm>
            <a:off x="-152400" y="1371600"/>
            <a:ext cx="6096000" cy="4953000"/>
          </a:xfrm>
        </p:spPr>
        <p:txBody>
          <a:bodyPr>
            <a:noAutofit/>
          </a:bodyPr>
          <a:lstStyle/>
          <a:p>
            <a:pPr lvl="2"/>
            <a:r>
              <a:rPr lang="en-US" sz="3000" dirty="0" smtClean="0"/>
              <a:t>General Yuan </a:t>
            </a:r>
            <a:r>
              <a:rPr lang="en-US" sz="3000" dirty="0" err="1" smtClean="0"/>
              <a:t>Shikai</a:t>
            </a:r>
            <a:r>
              <a:rPr lang="en-US" sz="3000" dirty="0" smtClean="0"/>
              <a:t> takes over presidency after Sun steps down</a:t>
            </a:r>
          </a:p>
          <a:p>
            <a:pPr lvl="3"/>
            <a:r>
              <a:rPr lang="en-US" sz="3000" dirty="0" err="1" smtClean="0"/>
              <a:t>Shikai</a:t>
            </a:r>
            <a:r>
              <a:rPr lang="en-US" sz="3000" dirty="0" smtClean="0"/>
              <a:t> betrays democratic ideals</a:t>
            </a:r>
          </a:p>
          <a:p>
            <a:pPr lvl="3"/>
            <a:r>
              <a:rPr lang="en-US" sz="3000" dirty="0" smtClean="0"/>
              <a:t>Local revolts break out</a:t>
            </a:r>
          </a:p>
          <a:p>
            <a:pPr lvl="3"/>
            <a:r>
              <a:rPr lang="en-US" sz="3000" dirty="0" smtClean="0"/>
              <a:t>In 1916 civil war breaks out after </a:t>
            </a:r>
            <a:r>
              <a:rPr lang="en-US" sz="3000" dirty="0" err="1" smtClean="0"/>
              <a:t>Shikai’s</a:t>
            </a:r>
            <a:r>
              <a:rPr lang="en-US" sz="3000" dirty="0" smtClean="0"/>
              <a:t> death</a:t>
            </a:r>
          </a:p>
          <a:p>
            <a:pPr lvl="3"/>
            <a:r>
              <a:rPr lang="en-US" sz="3000" dirty="0" smtClean="0"/>
              <a:t>Provincial warlords held real authority in the provinces</a:t>
            </a:r>
            <a:endParaRPr lang="en-US" sz="3000" dirty="0"/>
          </a:p>
        </p:txBody>
      </p:sp>
      <p:pic>
        <p:nvPicPr>
          <p:cNvPr id="6" name="Picture 2" descr="File:Yuan shikai.jpg"/>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5867400" y="1752600"/>
            <a:ext cx="2647314" cy="4191000"/>
          </a:xfrm>
        </p:spPr>
      </p:pic>
    </p:spTree>
    <p:extLst>
      <p:ext uri="{BB962C8B-B14F-4D97-AF65-F5344CB8AC3E}">
        <p14:creationId xmlns:p14="http://schemas.microsoft.com/office/powerpoint/2010/main" val="25303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371600"/>
            <a:ext cx="8839200" cy="3810000"/>
          </a:xfrm>
        </p:spPr>
        <p:txBody>
          <a:bodyPr>
            <a:noAutofit/>
          </a:bodyPr>
          <a:lstStyle/>
          <a:p>
            <a:pPr lvl="1"/>
            <a:r>
              <a:rPr lang="en-US" b="1" dirty="0"/>
              <a:t>World War I Spells More Problems</a:t>
            </a:r>
          </a:p>
          <a:p>
            <a:pPr lvl="2"/>
            <a:r>
              <a:rPr lang="en-US" sz="2400" dirty="0"/>
              <a:t>In 1917, the Beijing government declared war against </a:t>
            </a:r>
            <a:r>
              <a:rPr lang="en-US" sz="2400" dirty="0" smtClean="0"/>
              <a:t>Germany</a:t>
            </a:r>
          </a:p>
          <a:p>
            <a:pPr lvl="2"/>
            <a:r>
              <a:rPr lang="en-US" sz="2400" dirty="0" smtClean="0"/>
              <a:t>They </a:t>
            </a:r>
            <a:r>
              <a:rPr lang="en-US" sz="2400" dirty="0"/>
              <a:t>believed the Allies would return Chinese territories controlled by Germany to </a:t>
            </a:r>
            <a:r>
              <a:rPr lang="en-US" sz="2400" dirty="0" smtClean="0"/>
              <a:t>China</a:t>
            </a:r>
          </a:p>
          <a:p>
            <a:pPr lvl="2"/>
            <a:r>
              <a:rPr lang="en-US" sz="2400" dirty="0" smtClean="0"/>
              <a:t>Instead, the Allies </a:t>
            </a:r>
            <a:r>
              <a:rPr lang="en-US" sz="2400" dirty="0"/>
              <a:t>gave Japan those territories under Treaty of </a:t>
            </a:r>
            <a:r>
              <a:rPr lang="en-US" sz="2400" dirty="0" smtClean="0"/>
              <a:t>Versailles</a:t>
            </a:r>
            <a:endParaRPr lang="en-US" sz="2400" dirty="0"/>
          </a:p>
          <a:p>
            <a:pPr lvl="2"/>
            <a:r>
              <a:rPr lang="en-US" sz="2400" u="sng" dirty="0"/>
              <a:t>May Fourth Movement</a:t>
            </a:r>
            <a:r>
              <a:rPr lang="en-US" sz="2400" dirty="0"/>
              <a:t> </a:t>
            </a:r>
            <a:r>
              <a:rPr lang="en-US" sz="2400" dirty="0" smtClean="0"/>
              <a:t>– demonstration of students angry about the Treaty of Versailles begins in </a:t>
            </a:r>
            <a:r>
              <a:rPr lang="en-US" sz="2400" dirty="0"/>
              <a:t>Beijing May 4, </a:t>
            </a:r>
            <a:r>
              <a:rPr lang="en-US" sz="2400" dirty="0" smtClean="0"/>
              <a:t>1919</a:t>
            </a:r>
            <a:endParaRPr lang="en-US" sz="2400" dirty="0"/>
          </a:p>
          <a:p>
            <a:pPr lvl="3"/>
            <a:r>
              <a:rPr lang="en-US" sz="2400" dirty="0" smtClean="0"/>
              <a:t>demonstrations spread </a:t>
            </a:r>
            <a:r>
              <a:rPr lang="en-US" sz="2400" dirty="0"/>
              <a:t>to other cities in </a:t>
            </a:r>
            <a:r>
              <a:rPr lang="en-US" sz="2400" dirty="0" smtClean="0"/>
              <a:t>China and were joined by workers, shopkeepers, and professionals</a:t>
            </a:r>
            <a:endParaRPr lang="en-US" sz="2400" dirty="0"/>
          </a:p>
          <a:p>
            <a:pPr lvl="3"/>
            <a:r>
              <a:rPr lang="en-US" sz="2400" dirty="0"/>
              <a:t>Sun </a:t>
            </a:r>
            <a:r>
              <a:rPr lang="en-US" sz="2400" dirty="0" err="1"/>
              <a:t>Yixian</a:t>
            </a:r>
            <a:r>
              <a:rPr lang="en-US" sz="2400" dirty="0"/>
              <a:t> and Kuomintang share </a:t>
            </a:r>
            <a:r>
              <a:rPr lang="en-US" sz="2400" dirty="0" smtClean="0"/>
              <a:t>the movement’s aims of establishing a modern, strong nation</a:t>
            </a:r>
            <a:endParaRPr lang="en-US" sz="2400" dirty="0"/>
          </a:p>
          <a:p>
            <a:pPr lvl="3"/>
            <a:r>
              <a:rPr lang="en-US" sz="2400" dirty="0"/>
              <a:t>Many Chinese intellectuals reject Sun </a:t>
            </a:r>
            <a:r>
              <a:rPr lang="en-US" sz="2400" dirty="0" err="1"/>
              <a:t>Yixian’s</a:t>
            </a:r>
            <a:r>
              <a:rPr lang="en-US" sz="2400" dirty="0"/>
              <a:t> belief in western democracy in favor of Soviet </a:t>
            </a:r>
            <a:r>
              <a:rPr lang="en-US" sz="2400" dirty="0" smtClean="0"/>
              <a:t>communism</a:t>
            </a:r>
            <a:endParaRPr lang="en-US" sz="2400" dirty="0"/>
          </a:p>
        </p:txBody>
      </p:sp>
    </p:spTree>
    <p:extLst>
      <p:ext uri="{BB962C8B-B14F-4D97-AF65-F5344CB8AC3E}">
        <p14:creationId xmlns:p14="http://schemas.microsoft.com/office/powerpoint/2010/main" val="277830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f/f8/May_Fourth.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744" y="533400"/>
            <a:ext cx="9129256"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44" y="0"/>
            <a:ext cx="912925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t>Students in Beijing rallied during the May Fourth Movement.</a:t>
            </a:r>
          </a:p>
        </p:txBody>
      </p:sp>
    </p:spTree>
    <p:extLst>
      <p:ext uri="{BB962C8B-B14F-4D97-AF65-F5344CB8AC3E}">
        <p14:creationId xmlns:p14="http://schemas.microsoft.com/office/powerpoint/2010/main" val="55972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May fourth 191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855" y="768094"/>
            <a:ext cx="9144000" cy="6089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854" y="0"/>
            <a:ext cx="913014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t>Protestors dissatisfied with the Treaty of Versailles for China</a:t>
            </a:r>
          </a:p>
        </p:txBody>
      </p:sp>
    </p:spTree>
    <p:extLst>
      <p:ext uri="{BB962C8B-B14F-4D97-AF65-F5344CB8AC3E}">
        <p14:creationId xmlns:p14="http://schemas.microsoft.com/office/powerpoint/2010/main" val="4073298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657</TotalTime>
  <Words>1406</Words>
  <Application>Microsoft Office PowerPoint</Application>
  <PresentationFormat>On-screen Show (4:3)</PresentationFormat>
  <Paragraphs>139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NewsPrint</vt:lpstr>
      <vt:lpstr>Modern World History Assign. #4-2 China Under Mao</vt:lpstr>
      <vt:lpstr>Chapter 14, Section 3  Imperial China Collapses</vt:lpstr>
      <vt:lpstr>China Ripe for Revolution (#1)</vt:lpstr>
      <vt:lpstr>Nationalists Overthrow Qing Dynasty (#2)</vt:lpstr>
      <vt:lpstr>Government under the Nationalists (#3)</vt:lpstr>
      <vt:lpstr>China after the Revolution (#4)</vt:lpstr>
      <vt:lpstr>PowerPoint Presentation</vt:lpstr>
      <vt:lpstr>PowerPoint Presentation</vt:lpstr>
      <vt:lpstr>PowerPoint Presentation</vt:lpstr>
      <vt:lpstr>PowerPoint Presentation</vt:lpstr>
      <vt:lpstr>Mao Zedong’s Brand of Communism (#5)</vt:lpstr>
      <vt:lpstr>The Communist Party in China</vt:lpstr>
      <vt:lpstr>Two Sides Form in China (#6)</vt:lpstr>
      <vt:lpstr>The Civil War in China</vt:lpstr>
      <vt:lpstr>Civil War Rages in China</vt:lpstr>
      <vt:lpstr>Civil War Rages in China (#7)</vt:lpstr>
      <vt:lpstr>PowerPoint Presentation</vt:lpstr>
      <vt:lpstr>Civil War Suspended (#8)</vt:lpstr>
      <vt:lpstr>Chapter 17, Section 2  Communists Take Power in China</vt:lpstr>
      <vt:lpstr>China in World War II</vt:lpstr>
      <vt:lpstr>Communists vs. Nationalists</vt:lpstr>
      <vt:lpstr>Civil War Ends in China (#9)</vt:lpstr>
      <vt:lpstr>The Two Chinas Affect the Cold War (#9)</vt:lpstr>
      <vt:lpstr>China Expands under the Communists (#11)</vt:lpstr>
      <vt:lpstr>Mao’s Brand of Marxist Socialism (#12) </vt:lpstr>
      <vt:lpstr>PowerPoint Presentation</vt:lpstr>
      <vt:lpstr>New Policies and Mao’s Response</vt:lpstr>
      <vt:lpstr>The Cultural Revolution (#13)</vt:lpstr>
      <vt:lpstr>The Cultural Revolution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30.3 Imperial China Collapses</dc:title>
  <dc:creator>Yankey</dc:creator>
  <cp:lastModifiedBy>Leonard Jon</cp:lastModifiedBy>
  <cp:revision>41</cp:revision>
  <cp:lastPrinted>2014-04-09T21:15:05Z</cp:lastPrinted>
  <dcterms:created xsi:type="dcterms:W3CDTF">2012-05-03T01:02:50Z</dcterms:created>
  <dcterms:modified xsi:type="dcterms:W3CDTF">2014-04-16T15:14:37Z</dcterms:modified>
</cp:coreProperties>
</file>