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1" r:id="rId6"/>
    <p:sldId id="261" r:id="rId7"/>
    <p:sldId id="265" r:id="rId8"/>
    <p:sldId id="270" r:id="rId9"/>
    <p:sldId id="258" r:id="rId10"/>
    <p:sldId id="260" r:id="rId11"/>
    <p:sldId id="259" r:id="rId12"/>
    <p:sldId id="264" r:id="rId13"/>
    <p:sldId id="268" r:id="rId14"/>
    <p:sldId id="267" r:id="rId15"/>
    <p:sldId id="266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462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8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62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7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27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5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6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2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14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2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B3925-1B5B-4C75-B5BF-6ED027EFE979}" type="datetimeFigureOut">
              <a:rPr lang="en-US" smtClean="0"/>
              <a:t>2/20/2014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1CE27-54FA-40EE-A9A1-DDCD7BE11A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92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microsoft.com/office/2007/relationships/hdphoto" Target="../media/hdphoto3.wdp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history.com/topics/joseph-stalin/videos/stalins-purges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Modern World History </a:t>
            </a:r>
            <a:br>
              <a:rPr lang="en-US" b="1" dirty="0" smtClean="0"/>
            </a:br>
            <a:r>
              <a:rPr lang="en-US" b="1" dirty="0" smtClean="0"/>
              <a:t>Assign. </a:t>
            </a:r>
            <a:r>
              <a:rPr lang="en-US" b="1" smtClean="0"/>
              <a:t>#2-4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Stalinist Russia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438400"/>
            <a:ext cx="6572250" cy="425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01839" y="2438400"/>
            <a:ext cx="23248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/>
              <a:t>Soviet citizens visit</a:t>
            </a:r>
          </a:p>
          <a:p>
            <a:r>
              <a:rPr lang="en-US" sz="2000" b="1" i="1" dirty="0" smtClean="0"/>
              <a:t>Lenin’s tomb in Red </a:t>
            </a:r>
          </a:p>
          <a:p>
            <a:r>
              <a:rPr lang="en-US" sz="2000" b="1" i="1" dirty="0" smtClean="0"/>
              <a:t>Square in Moscow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32011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4267200" cy="1143000"/>
          </a:xfrm>
        </p:spPr>
        <p:txBody>
          <a:bodyPr/>
          <a:lstStyle/>
          <a:p>
            <a:r>
              <a:rPr lang="en-US" b="1" dirty="0" smtClean="0"/>
              <a:t>Censorship </a:t>
            </a:r>
            <a:r>
              <a:rPr lang="en-US" b="1" dirty="0" smtClean="0"/>
              <a:t>(#8)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4958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Stalin’s government controlled all newspapers, motion pictures, radio, and other sources of information</a:t>
            </a:r>
          </a:p>
          <a:p>
            <a:r>
              <a:rPr lang="en-US" dirty="0" smtClean="0"/>
              <a:t>Writers, composers, and artists were censored </a:t>
            </a:r>
          </a:p>
          <a:p>
            <a:r>
              <a:rPr lang="en-US" dirty="0" smtClean="0"/>
              <a:t>Individual creativity was not tolerated unless it conformed to the views of the state</a:t>
            </a:r>
          </a:p>
          <a:p>
            <a:r>
              <a:rPr lang="en-US" dirty="0" smtClean="0"/>
              <a:t>Media needed to glorify the achievements of Stalin, communism, and his economic programs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33400"/>
            <a:ext cx="4069079" cy="5983941"/>
          </a:xfrm>
        </p:spPr>
      </p:pic>
      <p:sp>
        <p:nvSpPr>
          <p:cNvPr id="8" name="TextBox 7"/>
          <p:cNvSpPr txBox="1"/>
          <p:nvPr/>
        </p:nvSpPr>
        <p:spPr>
          <a:xfrm>
            <a:off x="5267459" y="5104086"/>
            <a:ext cx="31747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Pravda – Official Newspaper of</a:t>
            </a:r>
          </a:p>
          <a:p>
            <a:pPr algn="ctr"/>
            <a:r>
              <a:rPr lang="en-US" b="1" dirty="0" smtClean="0"/>
              <a:t>the Communist Party in USSR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99195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1465"/>
            <a:ext cx="8229600" cy="1143000"/>
          </a:xfrm>
        </p:spPr>
        <p:txBody>
          <a:bodyPr/>
          <a:lstStyle/>
          <a:p>
            <a:r>
              <a:rPr lang="en-US" b="1" dirty="0" smtClean="0"/>
              <a:t>Indoctrination </a:t>
            </a:r>
            <a:r>
              <a:rPr lang="en-US" b="1" dirty="0" smtClean="0"/>
              <a:t>(#8)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495800" y="1295400"/>
            <a:ext cx="4419600" cy="5410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Soviet government controlled all education from nursery schools to universities</a:t>
            </a:r>
          </a:p>
          <a:p>
            <a:r>
              <a:rPr lang="en-US" dirty="0" smtClean="0"/>
              <a:t>Professors, teachers, and students who questioned the communist party could be severely punished</a:t>
            </a:r>
          </a:p>
          <a:p>
            <a:r>
              <a:rPr lang="en-US" dirty="0" smtClean="0"/>
              <a:t>Education stressed values of sacrifice and hard work</a:t>
            </a:r>
          </a:p>
          <a:p>
            <a:r>
              <a:rPr lang="en-US" dirty="0" smtClean="0"/>
              <a:t>State sponsored youth groups trained future Communist Party members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60" r="13632"/>
          <a:stretch/>
        </p:blipFill>
        <p:spPr>
          <a:xfrm>
            <a:off x="304800" y="1066800"/>
            <a:ext cx="3945227" cy="5426129"/>
          </a:xfrm>
        </p:spPr>
      </p:pic>
    </p:spTree>
    <p:extLst>
      <p:ext uri="{BB962C8B-B14F-4D97-AF65-F5344CB8AC3E}">
        <p14:creationId xmlns:p14="http://schemas.microsoft.com/office/powerpoint/2010/main" val="62821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125838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Religious Persecution </a:t>
            </a:r>
            <a:r>
              <a:rPr lang="en-US" b="1" dirty="0" smtClean="0"/>
              <a:t>(#8)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493967"/>
            <a:ext cx="5164850" cy="5371018"/>
          </a:xfrm>
        </p:spPr>
        <p:txBody>
          <a:bodyPr>
            <a:noAutofit/>
          </a:bodyPr>
          <a:lstStyle/>
          <a:p>
            <a:r>
              <a:rPr lang="en-US" sz="2600" dirty="0" smtClean="0"/>
              <a:t>Communists aimed to replace religious teachings with the ideals of communism</a:t>
            </a:r>
          </a:p>
          <a:p>
            <a:r>
              <a:rPr lang="en-US" sz="2600" dirty="0" smtClean="0"/>
              <a:t>Religion was seen as a threat to total loyalty to communism</a:t>
            </a:r>
          </a:p>
          <a:p>
            <a:r>
              <a:rPr lang="en-US" sz="2600" dirty="0" smtClean="0"/>
              <a:t>Religious groups faced persecution especially the Russian Orthodox Church (churches were destroyed and religious leaders were killed or sent to work camps</a:t>
            </a:r>
          </a:p>
          <a:p>
            <a:r>
              <a:rPr lang="en-US" sz="2600" dirty="0" smtClean="0"/>
              <a:t>Many Russians still practiced their religion more discreetly 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sz="half" idx="2"/>
          </p:nvPr>
        </p:nvSpPr>
        <p:spPr>
          <a:xfrm>
            <a:off x="5320683" y="5316828"/>
            <a:ext cx="3657597" cy="15240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i="1" dirty="0" smtClean="0"/>
              <a:t>A woman lights a candle as she prays at a church where victims of Soviet dictator Josef Stalin's purges are buried on the outskirts of Moscow</a:t>
            </a:r>
            <a:endParaRPr lang="en-US" sz="24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50" y="2839811"/>
            <a:ext cx="3661030" cy="23652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49" y="-1"/>
            <a:ext cx="3593637" cy="282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75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-3220"/>
            <a:ext cx="8229600" cy="1143000"/>
          </a:xfrm>
        </p:spPr>
        <p:txBody>
          <a:bodyPr/>
          <a:lstStyle/>
          <a:p>
            <a:r>
              <a:rPr lang="en-US" b="1" dirty="0" smtClean="0"/>
              <a:t>Five-Year Plans </a:t>
            </a:r>
            <a:r>
              <a:rPr lang="en-US" b="1" dirty="0" smtClean="0"/>
              <a:t>(#9 </a:t>
            </a:r>
            <a:r>
              <a:rPr lang="en-US" b="1" dirty="0" smtClean="0"/>
              <a:t>&amp; </a:t>
            </a:r>
            <a:r>
              <a:rPr lang="en-US" b="1" dirty="0" smtClean="0"/>
              <a:t>#10)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73" y="1071203"/>
            <a:ext cx="3752965" cy="26670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038600" y="990600"/>
            <a:ext cx="4953000" cy="5867400"/>
          </a:xfrm>
        </p:spPr>
        <p:txBody>
          <a:bodyPr>
            <a:normAutofit fontScale="85000" lnSpcReduction="10000"/>
          </a:bodyPr>
          <a:lstStyle/>
          <a:p>
            <a:r>
              <a:rPr lang="en-US" u="sng" dirty="0" smtClean="0"/>
              <a:t>Command economy</a:t>
            </a:r>
            <a:r>
              <a:rPr lang="en-US" dirty="0" smtClean="0"/>
              <a:t> – a system in which the government makes all the economic decisions and leaders determine the country’s needs and determine how to fulfill them </a:t>
            </a:r>
          </a:p>
          <a:p>
            <a:r>
              <a:rPr lang="en-US" u="sng" dirty="0" smtClean="0"/>
              <a:t>Five-Year Plans</a:t>
            </a:r>
            <a:r>
              <a:rPr lang="en-US" dirty="0" smtClean="0"/>
              <a:t> – set impossibly high quotas to increase the output of steel, oil, coal, and electricity</a:t>
            </a:r>
          </a:p>
          <a:p>
            <a:r>
              <a:rPr lang="en-US" dirty="0" smtClean="0"/>
              <a:t>To try to meet these quotas the government limited production of consumer goods (leading to shortages in housing, food, clothing, and other desired goods)</a:t>
            </a:r>
          </a:p>
          <a:p>
            <a:r>
              <a:rPr lang="en-US" dirty="0" smtClean="0"/>
              <a:t>They usually fell short of the quotas, but overall made significant increases in production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3738203"/>
            <a:ext cx="3733800" cy="311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57150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Agricultural Reforms (#</a:t>
            </a:r>
            <a:r>
              <a:rPr lang="en-US" b="1" dirty="0" smtClean="0"/>
              <a:t>11)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14400"/>
            <a:ext cx="6324600" cy="594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The government seized 25 million acres of privately owned land n 1928 and combined them into large, government-owned farms called </a:t>
            </a:r>
            <a:r>
              <a:rPr lang="en-US" u="sng" dirty="0" smtClean="0"/>
              <a:t>collective farms</a:t>
            </a:r>
          </a:p>
          <a:p>
            <a:r>
              <a:rPr lang="en-US" dirty="0" smtClean="0"/>
              <a:t>Hundreds of families worked on these farms and produced food for the state, and received wages for their work (like workers in factories)</a:t>
            </a:r>
          </a:p>
          <a:p>
            <a:r>
              <a:rPr lang="en-US" dirty="0" smtClean="0"/>
              <a:t>The government expected production to go up as these farms would share modern machinery</a:t>
            </a:r>
          </a:p>
          <a:p>
            <a:r>
              <a:rPr lang="en-US" dirty="0" smtClean="0"/>
              <a:t>Resistance was strong, especially among </a:t>
            </a:r>
            <a:r>
              <a:rPr lang="en-US" u="sng" dirty="0" smtClean="0"/>
              <a:t>kulaks</a:t>
            </a:r>
            <a:r>
              <a:rPr lang="en-US" dirty="0" smtClean="0"/>
              <a:t>, a class of wealthy peasants</a:t>
            </a:r>
          </a:p>
          <a:p>
            <a:r>
              <a:rPr lang="en-US" dirty="0" smtClean="0"/>
              <a:t>Between 5 and 10 million peasants were killed by Soviet secret police for resisting</a:t>
            </a:r>
          </a:p>
          <a:p>
            <a:r>
              <a:rPr lang="en-US" dirty="0" smtClean="0"/>
              <a:t>Despite this resistance, by 1938 the country was producing twice the wheat that it produced prior to collectivization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381000"/>
            <a:ext cx="2692400" cy="3952954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600" y="4567707"/>
            <a:ext cx="26924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0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Women in the Soviet Union (#</a:t>
            </a:r>
            <a:r>
              <a:rPr lang="en-US" b="1" dirty="0" smtClean="0"/>
              <a:t>12)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800" y="1066800"/>
            <a:ext cx="3658856" cy="5410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52400" y="990600"/>
            <a:ext cx="5029200" cy="5715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Women’s roles increased in Russia under communism</a:t>
            </a:r>
          </a:p>
          <a:p>
            <a:r>
              <a:rPr lang="en-US" dirty="0" smtClean="0"/>
              <a:t>They were given equal rights by the Bolsheviks following the 1917 revolution</a:t>
            </a:r>
          </a:p>
          <a:p>
            <a:r>
              <a:rPr lang="en-US" dirty="0" smtClean="0"/>
              <a:t>Under the five-year plans, women were expected to work in the factories and in the fields (while the government provided child care)</a:t>
            </a:r>
          </a:p>
          <a:p>
            <a:r>
              <a:rPr lang="en-US" dirty="0" smtClean="0"/>
              <a:t>Women given expanded educational opportunities in fields like engineering, science, and medicine</a:t>
            </a:r>
          </a:p>
          <a:p>
            <a:r>
              <a:rPr lang="en-US" dirty="0" smtClean="0"/>
              <a:t>Women had it tough as they were required to work, but were still expected to take on traditional roles of taking care of the home and children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6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5562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“Under the leadership of the great Stalin – forward to Communism!”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61" b="17409"/>
          <a:stretch/>
        </p:blipFill>
        <p:spPr>
          <a:xfrm>
            <a:off x="685800" y="32197"/>
            <a:ext cx="7924800" cy="530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25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0"/>
            <a:ext cx="5410200" cy="9906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Lenin’s Death (#1 &amp; #2)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990600"/>
            <a:ext cx="54864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Lenin suffered a stroke in 1922 and died in 1924</a:t>
            </a:r>
          </a:p>
          <a:p>
            <a:r>
              <a:rPr lang="en-US" dirty="0" smtClean="0"/>
              <a:t>Two leaders emerged that vied for power in the USSR after Lenin</a:t>
            </a:r>
          </a:p>
          <a:p>
            <a:r>
              <a:rPr lang="en-US" u="sng" dirty="0" smtClean="0"/>
              <a:t>Joseph Stalin</a:t>
            </a:r>
            <a:r>
              <a:rPr lang="en-US" dirty="0" smtClean="0"/>
              <a:t> – became general secretary of the Communist Party</a:t>
            </a:r>
          </a:p>
          <a:p>
            <a:r>
              <a:rPr lang="en-US" u="sng" dirty="0" smtClean="0"/>
              <a:t>Leon Trotsky</a:t>
            </a:r>
            <a:r>
              <a:rPr lang="en-US" dirty="0" smtClean="0"/>
              <a:t> – leader of the Red Army during the Russian Civil War </a:t>
            </a:r>
          </a:p>
          <a:p>
            <a:r>
              <a:rPr lang="en-US" dirty="0" smtClean="0"/>
              <a:t>Stalin worked behind the scenes to put supporters into positions of power</a:t>
            </a:r>
          </a:p>
          <a:p>
            <a:r>
              <a:rPr lang="en-US" dirty="0" smtClean="0"/>
              <a:t>After Lenin died Stalin gradually took control of the party</a:t>
            </a:r>
          </a:p>
          <a:p>
            <a:r>
              <a:rPr lang="en-US" dirty="0" smtClean="0"/>
              <a:t>Trotsky was sent into exile in 1929 (assassinated in 1940 in Mexico on Stalin’s orders)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800"/>
          <a:stretch/>
        </p:blipFill>
        <p:spPr>
          <a:xfrm flipH="1">
            <a:off x="5791199" y="3580327"/>
            <a:ext cx="3069680" cy="327767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91"/>
          <a:stretch/>
        </p:blipFill>
        <p:spPr>
          <a:xfrm>
            <a:off x="5791200" y="0"/>
            <a:ext cx="3058320" cy="3657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190968"/>
            <a:ext cx="7210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Stalin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6324600"/>
            <a:ext cx="88011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Trotsky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8760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274638"/>
            <a:ext cx="457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Totalitarianism (#3)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447800"/>
            <a:ext cx="4343400" cy="5105400"/>
          </a:xfrm>
        </p:spPr>
        <p:txBody>
          <a:bodyPr>
            <a:normAutofit fontScale="92500"/>
          </a:bodyPr>
          <a:lstStyle/>
          <a:p>
            <a:r>
              <a:rPr lang="en-US" u="sng" dirty="0" smtClean="0"/>
              <a:t>Totalitarianism</a:t>
            </a:r>
            <a:r>
              <a:rPr lang="en-US" dirty="0" smtClean="0"/>
              <a:t> – a government that takes total, centralized, state control over every aspect of citizens’ lives</a:t>
            </a:r>
          </a:p>
          <a:p>
            <a:r>
              <a:rPr lang="en-US" dirty="0" smtClean="0"/>
              <a:t>Totalitarianism has a leader who appears to provide a sense of security and a direction for the future</a:t>
            </a:r>
          </a:p>
          <a:p>
            <a:r>
              <a:rPr lang="en-US" dirty="0" smtClean="0"/>
              <a:t>Mass communication makes it possible to reach all aspects of citizens’ lives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0"/>
            <a:ext cx="4038600" cy="3247412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900172"/>
            <a:ext cx="4038600" cy="395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7772400" cy="841375"/>
          </a:xfrm>
        </p:spPr>
        <p:txBody>
          <a:bodyPr>
            <a:normAutofit fontScale="90000"/>
          </a:bodyPr>
          <a:lstStyle/>
          <a:p>
            <a:r>
              <a:rPr lang="en-US" altLang="en-US" sz="4000" b="1"/>
              <a:t>TOTALITARIANISM</a:t>
            </a:r>
            <a:br>
              <a:rPr lang="en-US" altLang="en-US" sz="4000" b="1"/>
            </a:br>
            <a:r>
              <a:rPr lang="en-US" altLang="en-US" sz="2400" b="1"/>
              <a:t>(a govt. that has total control over its people)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676400"/>
            <a:ext cx="2286000" cy="2438400"/>
          </a:xfrm>
        </p:spPr>
        <p:txBody>
          <a:bodyPr/>
          <a:lstStyle/>
          <a:p>
            <a:pPr algn="l"/>
            <a:r>
              <a:rPr lang="en-US" altLang="en-US" sz="2400" b="1" u="sng" dirty="0">
                <a:solidFill>
                  <a:schemeClr val="tx1"/>
                </a:solidFill>
              </a:rPr>
              <a:t>Communism</a:t>
            </a:r>
          </a:p>
          <a:p>
            <a:pPr algn="l"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 government owns the businesses and land</a:t>
            </a:r>
          </a:p>
          <a:p>
            <a:pPr algn="l">
              <a:buFontTx/>
              <a:buChar char="•"/>
            </a:pPr>
            <a:r>
              <a:rPr lang="en-US" altLang="en-US" sz="2400" b="1" dirty="0">
                <a:solidFill>
                  <a:schemeClr val="tx1"/>
                </a:solidFill>
              </a:rPr>
              <a:t> Soviet Union</a:t>
            </a:r>
          </a:p>
          <a:p>
            <a:pPr algn="l"/>
            <a:endParaRPr lang="en-US" altLang="en-US" sz="2400" b="1" dirty="0">
              <a:solidFill>
                <a:schemeClr val="tx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24200" y="1654175"/>
            <a:ext cx="32004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 dirty="0"/>
              <a:t>Shared </a:t>
            </a:r>
          </a:p>
          <a:p>
            <a:r>
              <a:rPr lang="en-US" altLang="en-US" sz="2400" b="1" u="sng" dirty="0"/>
              <a:t>Characteristics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extreme </a:t>
            </a:r>
          </a:p>
          <a:p>
            <a:r>
              <a:rPr lang="en-US" altLang="en-US" sz="2400" b="1" dirty="0"/>
              <a:t>  nationalism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one strong leader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one political party 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strong military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secret police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censorship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propaganda</a:t>
            </a:r>
          </a:p>
          <a:p>
            <a:pPr>
              <a:buFontTx/>
              <a:buChar char="•"/>
            </a:pPr>
            <a:r>
              <a:rPr lang="en-US" altLang="en-US" sz="2400" b="1" dirty="0"/>
              <a:t> indoctrination   </a:t>
            </a:r>
          </a:p>
          <a:p>
            <a:r>
              <a:rPr lang="en-US" altLang="en-US" sz="2400" b="1" dirty="0"/>
              <a:t>  (teaching young </a:t>
            </a:r>
          </a:p>
          <a:p>
            <a:r>
              <a:rPr lang="en-US" altLang="en-US" sz="2400" b="1" dirty="0"/>
              <a:t>   people accepted </a:t>
            </a:r>
          </a:p>
          <a:p>
            <a:r>
              <a:rPr lang="en-US" altLang="en-US" sz="2400" b="1" dirty="0"/>
              <a:t>   ideas of the govt.)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553200" y="1676400"/>
            <a:ext cx="259080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b="1" u="sng" dirty="0"/>
              <a:t>Fascism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 individual people own the businesses and land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400" b="1" dirty="0"/>
              <a:t> Germany, Italy</a:t>
            </a:r>
          </a:p>
          <a:p>
            <a:pPr>
              <a:spcBef>
                <a:spcPct val="20000"/>
              </a:spcBef>
            </a:pPr>
            <a:endParaRPr lang="en-US" altLang="en-US" sz="2400" dirty="0"/>
          </a:p>
          <a:p>
            <a:endParaRPr lang="en-US" altLang="en-US" sz="2400" dirty="0"/>
          </a:p>
        </p:txBody>
      </p:sp>
      <p:pic>
        <p:nvPicPr>
          <p:cNvPr id="24582" name="Picture 6" descr="nazi-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" r="56250" b="6433"/>
          <a:stretch>
            <a:fillRect/>
          </a:stretch>
        </p:blipFill>
        <p:spPr bwMode="auto">
          <a:xfrm>
            <a:off x="6705600" y="4572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3" name="Picture 7" descr="nazi-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r="2083" b="6433"/>
          <a:stretch>
            <a:fillRect/>
          </a:stretch>
        </p:blipFill>
        <p:spPr bwMode="auto">
          <a:xfrm>
            <a:off x="990600" y="457200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4" name="Picture 8" descr="BD212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19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5" name="Picture 9" descr="BD212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6" name="Picture 10" descr="BD21298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3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A7D43-62C9-42B0-A72E-2A1B5CB25B9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1600"/>
            <a:ext cx="9144000" cy="14732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What ONE word differentiates between Liberal and Conservative?</a:t>
            </a:r>
          </a:p>
        </p:txBody>
      </p:sp>
      <p:sp>
        <p:nvSpPr>
          <p:cNvPr id="156676" name="Line 4"/>
          <p:cNvSpPr>
            <a:spLocks noChangeShapeType="1"/>
          </p:cNvSpPr>
          <p:nvPr/>
        </p:nvSpPr>
        <p:spPr bwMode="auto">
          <a:xfrm>
            <a:off x="457200" y="33528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6677" name="Text Box 5"/>
          <p:cNvSpPr txBox="1">
            <a:spLocks noChangeArrowheads="1"/>
          </p:cNvSpPr>
          <p:nvPr/>
        </p:nvSpPr>
        <p:spPr bwMode="auto">
          <a:xfrm>
            <a:off x="441325" y="2779713"/>
            <a:ext cx="565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Left</a:t>
            </a:r>
          </a:p>
        </p:txBody>
      </p:sp>
      <p:sp>
        <p:nvSpPr>
          <p:cNvPr id="156678" name="Text Box 6"/>
          <p:cNvSpPr txBox="1">
            <a:spLocks noChangeArrowheads="1"/>
          </p:cNvSpPr>
          <p:nvPr/>
        </p:nvSpPr>
        <p:spPr bwMode="auto">
          <a:xfrm>
            <a:off x="7696200" y="2743200"/>
            <a:ext cx="717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Right</a:t>
            </a:r>
          </a:p>
        </p:txBody>
      </p:sp>
      <p:sp>
        <p:nvSpPr>
          <p:cNvPr id="156679" name="Text Box 7"/>
          <p:cNvSpPr txBox="1">
            <a:spLocks noChangeArrowheads="1"/>
          </p:cNvSpPr>
          <p:nvPr/>
        </p:nvSpPr>
        <p:spPr bwMode="auto">
          <a:xfrm>
            <a:off x="593725" y="3671888"/>
            <a:ext cx="946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Radical</a:t>
            </a:r>
          </a:p>
        </p:txBody>
      </p:sp>
      <p:sp>
        <p:nvSpPr>
          <p:cNvPr id="156680" name="Text Box 8"/>
          <p:cNvSpPr txBox="1">
            <a:spLocks noChangeArrowheads="1"/>
          </p:cNvSpPr>
          <p:nvPr/>
        </p:nvSpPr>
        <p:spPr bwMode="auto">
          <a:xfrm>
            <a:off x="2133600" y="3657600"/>
            <a:ext cx="869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Liberal</a:t>
            </a:r>
          </a:p>
        </p:txBody>
      </p:sp>
      <p:sp>
        <p:nvSpPr>
          <p:cNvPr id="156681" name="Text Box 9"/>
          <p:cNvSpPr txBox="1">
            <a:spLocks noChangeArrowheads="1"/>
          </p:cNvSpPr>
          <p:nvPr/>
        </p:nvSpPr>
        <p:spPr bwMode="auto">
          <a:xfrm>
            <a:off x="3870325" y="3671888"/>
            <a:ext cx="1149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Moderate</a:t>
            </a:r>
          </a:p>
        </p:txBody>
      </p:sp>
      <p:sp>
        <p:nvSpPr>
          <p:cNvPr id="156682" name="Text Box 10"/>
          <p:cNvSpPr txBox="1">
            <a:spLocks noChangeArrowheads="1"/>
          </p:cNvSpPr>
          <p:nvPr/>
        </p:nvSpPr>
        <p:spPr bwMode="auto">
          <a:xfrm>
            <a:off x="5486400" y="3671888"/>
            <a:ext cx="151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Conservative</a:t>
            </a:r>
          </a:p>
        </p:txBody>
      </p:sp>
      <p:sp>
        <p:nvSpPr>
          <p:cNvPr id="156683" name="Text Box 11"/>
          <p:cNvSpPr txBox="1">
            <a:spLocks noChangeArrowheads="1"/>
          </p:cNvSpPr>
          <p:nvPr/>
        </p:nvSpPr>
        <p:spPr bwMode="auto">
          <a:xfrm>
            <a:off x="7315200" y="3671888"/>
            <a:ext cx="1403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en-US" sz="1800">
                <a:solidFill>
                  <a:schemeClr val="tx1"/>
                </a:solidFill>
                <a:latin typeface="Arial" charset="0"/>
              </a:rPr>
              <a:t>Reactionary</a:t>
            </a:r>
          </a:p>
        </p:txBody>
      </p:sp>
    </p:spTree>
    <p:extLst>
      <p:ext uri="{BB962C8B-B14F-4D97-AF65-F5344CB8AC3E}">
        <p14:creationId xmlns:p14="http://schemas.microsoft.com/office/powerpoint/2010/main" val="50553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3434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Police Terror (#5)</a:t>
            </a:r>
            <a:endParaRPr lang="en-US" b="1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69963"/>
            <a:ext cx="4419600" cy="3082671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0" y="1447800"/>
            <a:ext cx="39624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Totalitarian dictators used police terror to force obedience and to crush opposition</a:t>
            </a:r>
          </a:p>
          <a:p>
            <a:r>
              <a:rPr lang="en-US" dirty="0" smtClean="0"/>
              <a:t>Secret police spied on citizens, intimidated them, and used brutal force and sometimes murder to achieve goals</a:t>
            </a:r>
          </a:p>
          <a:p>
            <a:r>
              <a:rPr lang="en-US" dirty="0" smtClean="0"/>
              <a:t>In USSR millions of so-called traitors were arrested and executed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46" y="0"/>
            <a:ext cx="295835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8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0" y="0"/>
            <a:ext cx="4114800" cy="838200"/>
          </a:xfrm>
        </p:spPr>
        <p:txBody>
          <a:bodyPr/>
          <a:lstStyle/>
          <a:p>
            <a:r>
              <a:rPr lang="en-US" b="1" dirty="0" smtClean="0"/>
              <a:t>Great Purge (#7)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64735" y="838200"/>
            <a:ext cx="5257800" cy="6172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 1934 Stalin turned against even Communist Party members who he thought could be potential threats to his power</a:t>
            </a:r>
          </a:p>
          <a:p>
            <a:r>
              <a:rPr lang="en-US" sz="2400" u="sng" dirty="0" smtClean="0">
                <a:hlinkClick r:id="rId2"/>
              </a:rPr>
              <a:t>Great Purge</a:t>
            </a:r>
            <a:r>
              <a:rPr lang="en-US" sz="2400" dirty="0" smtClean="0"/>
              <a:t> – a campaign of terror </a:t>
            </a:r>
            <a:r>
              <a:rPr lang="en-US" sz="2400" dirty="0"/>
              <a:t>s</a:t>
            </a:r>
            <a:r>
              <a:rPr lang="en-US" sz="2400" dirty="0" smtClean="0"/>
              <a:t>tarting in 1937 that was directed at eliminating anyone who threatened his power</a:t>
            </a:r>
          </a:p>
          <a:p>
            <a:r>
              <a:rPr lang="en-US" sz="2400" dirty="0" smtClean="0"/>
              <a:t>Thousands of old Bolsheviks that helped stage the 1917 revolution stood trial</a:t>
            </a:r>
          </a:p>
          <a:p>
            <a:r>
              <a:rPr lang="en-US" sz="2400" dirty="0" smtClean="0"/>
              <a:t>When the purge ended in 1938 Stalin had absolute control of the USSR</a:t>
            </a:r>
          </a:p>
          <a:p>
            <a:r>
              <a:rPr lang="en-US" sz="2400" dirty="0" smtClean="0"/>
              <a:t>Somewhere between 8 and 13 million people were killed in the Great Purge</a:t>
            </a:r>
            <a:endParaRPr lang="en-US" sz="2400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00400"/>
            <a:ext cx="3733801" cy="3472435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498"/>
            <a:ext cx="3733800" cy="294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92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Propaganda and the Purge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2" y="3334752"/>
            <a:ext cx="8804858" cy="2608847"/>
          </a:xfr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5943599"/>
            <a:ext cx="8229600" cy="793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i="1" dirty="0" smtClean="0"/>
              <a:t>Go to page 447 in your textbook.</a:t>
            </a:r>
            <a:endParaRPr lang="en-US" sz="3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655" y="990600"/>
            <a:ext cx="3056107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2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Propaganda (#6)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148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Totalitarian states spread propaganda – biased or incomplete information used to sway people to accept certain beliefs or actions</a:t>
            </a:r>
          </a:p>
          <a:p>
            <a:r>
              <a:rPr lang="en-US" dirty="0" smtClean="0"/>
              <a:t>Control of mass media and the arts</a:t>
            </a:r>
          </a:p>
          <a:p>
            <a:r>
              <a:rPr lang="en-US" dirty="0" smtClean="0"/>
              <a:t>Expressing dissent against propaganda was an act of treason and could result in arrest, imprisonment or execution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3822966" cy="5008086"/>
          </a:xfrm>
        </p:spPr>
      </p:pic>
    </p:spTree>
    <p:extLst>
      <p:ext uri="{BB962C8B-B14F-4D97-AF65-F5344CB8AC3E}">
        <p14:creationId xmlns:p14="http://schemas.microsoft.com/office/powerpoint/2010/main" val="33122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946</Words>
  <Application>Microsoft Office PowerPoint</Application>
  <PresentationFormat>On-screen Show (4:3)</PresentationFormat>
  <Paragraphs>101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Modern World History  Assign. #2-4 Stalinist Russia</vt:lpstr>
      <vt:lpstr>Lenin’s Death (#1 &amp; #2)</vt:lpstr>
      <vt:lpstr>Totalitarianism (#3)</vt:lpstr>
      <vt:lpstr>TOTALITARIANISM (a govt. that has total control over its people)</vt:lpstr>
      <vt:lpstr>What ONE word differentiates between Liberal and Conservative?</vt:lpstr>
      <vt:lpstr>Police Terror (#5)</vt:lpstr>
      <vt:lpstr>Great Purge (#7)</vt:lpstr>
      <vt:lpstr>Propaganda and the Purge</vt:lpstr>
      <vt:lpstr>Propaganda (#6)</vt:lpstr>
      <vt:lpstr>Censorship (#8)</vt:lpstr>
      <vt:lpstr>Indoctrination (#8)</vt:lpstr>
      <vt:lpstr>Religious Persecution (#8)</vt:lpstr>
      <vt:lpstr>Five-Year Plans (#9 &amp; #10)</vt:lpstr>
      <vt:lpstr>Agricultural Reforms (#11)</vt:lpstr>
      <vt:lpstr>Women in the Soviet Union (#12)</vt:lpstr>
      <vt:lpstr>“Under the leadership of the great Stalin – forward to Communism!”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</dc:creator>
  <cp:lastModifiedBy>Leonard Jon</cp:lastModifiedBy>
  <cp:revision>27</cp:revision>
  <dcterms:created xsi:type="dcterms:W3CDTF">2014-02-16T21:33:20Z</dcterms:created>
  <dcterms:modified xsi:type="dcterms:W3CDTF">2014-02-20T21:34:52Z</dcterms:modified>
</cp:coreProperties>
</file>