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6" r:id="rId8"/>
    <p:sldId id="261" r:id="rId9"/>
    <p:sldId id="268" r:id="rId10"/>
    <p:sldId id="272" r:id="rId11"/>
    <p:sldId id="275" r:id="rId12"/>
    <p:sldId id="269" r:id="rId13"/>
    <p:sldId id="273" r:id="rId14"/>
    <p:sldId id="271" r:id="rId15"/>
    <p:sldId id="270" r:id="rId16"/>
    <p:sldId id="274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1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0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3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BA84-0BBB-4D49-947D-1530346F836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5BC7-7E74-4835-AB0C-F034E2BE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DAExrFCVVT0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_R3fGL67mas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history.com/topics/albert-einstein/videos?mkwid=setMWvDtr|dc_pcrid_38363722518_pkw_albert%20einstein_pmt_e&amp;utm_source=google&amp;utm_medium=cpc&amp;utm_term=albert%20einstein&amp;utm_campaign=G_Historical+Figures&amp;paidlink=1&amp;cmpid=PaidSearch_google_G_Historical+Figures_albert%20einstein&amp;gclid=CLyTpuXuurwCFSISMwodthkAGA%20-%20einstein-einstein-and-the-atom-bomb#einstein-einsteins-miracle-yea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38.jpeg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743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Modern World History</a:t>
            </a:r>
            <a:br>
              <a:rPr lang="en-US" b="1" dirty="0" smtClean="0"/>
            </a:br>
            <a:r>
              <a:rPr lang="en-US" b="1" dirty="0" smtClean="0"/>
              <a:t>Assign. #2-1</a:t>
            </a:r>
            <a:br>
              <a:rPr lang="en-US" b="1" dirty="0" smtClean="0"/>
            </a:br>
            <a:r>
              <a:rPr lang="en-US" b="1" dirty="0" smtClean="0"/>
              <a:t>Chapter 15, Section 1</a:t>
            </a:r>
            <a:br>
              <a:rPr lang="en-US" b="1" dirty="0" smtClean="0"/>
            </a:br>
            <a:r>
              <a:rPr lang="en-US" b="1" dirty="0" smtClean="0"/>
              <a:t>“Postwar Uncertainty”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51179"/>
            <a:ext cx="3368194" cy="3334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1179"/>
            <a:ext cx="4953000" cy="3340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440" y="6145621"/>
            <a:ext cx="1258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1920s Paris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73825" y="3276600"/>
            <a:ext cx="15119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1920s London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56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91400" cy="12803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Moving Toward Abstract – </a:t>
            </a:r>
            <a:r>
              <a:rPr lang="en-US" b="1" dirty="0" err="1" smtClean="0"/>
              <a:t>Wassily</a:t>
            </a:r>
            <a:r>
              <a:rPr lang="en-US" b="1" dirty="0" smtClean="0"/>
              <a:t> Kandinsky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786"/>
            <a:ext cx="7391400" cy="5543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2133600"/>
            <a:ext cx="239485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Abstract – </a:t>
            </a:r>
            <a:r>
              <a:rPr lang="en-US" b="1" dirty="0" err="1" smtClean="0"/>
              <a:t>Wassily</a:t>
            </a:r>
            <a:r>
              <a:rPr lang="en-US" b="1" dirty="0" smtClean="0"/>
              <a:t> Kandinsky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9" y="990600"/>
            <a:ext cx="884829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2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04771" cy="1143000"/>
          </a:xfrm>
        </p:spPr>
        <p:txBody>
          <a:bodyPr/>
          <a:lstStyle/>
          <a:p>
            <a:r>
              <a:rPr lang="en-US" b="1" dirty="0" smtClean="0"/>
              <a:t>Cubism – Pablo Picasso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b="2682"/>
          <a:stretch/>
        </p:blipFill>
        <p:spPr>
          <a:xfrm>
            <a:off x="-17060" y="1088176"/>
            <a:ext cx="7720084" cy="5776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05" y="-5687"/>
            <a:ext cx="2065387" cy="2620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1" y="2605617"/>
            <a:ext cx="2065387" cy="207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17479" b="9116"/>
          <a:stretch/>
        </p:blipFill>
        <p:spPr>
          <a:xfrm>
            <a:off x="7124105" y="4646075"/>
            <a:ext cx="2065387" cy="22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8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26" y="0"/>
            <a:ext cx="8229600" cy="868527"/>
          </a:xfrm>
        </p:spPr>
        <p:txBody>
          <a:bodyPr/>
          <a:lstStyle/>
          <a:p>
            <a:r>
              <a:rPr lang="en-US" b="1" dirty="0" smtClean="0"/>
              <a:t>Cubism – Pablo Picasso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04" y="868527"/>
            <a:ext cx="4616196" cy="5989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5" y="868527"/>
            <a:ext cx="4630746" cy="60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6824"/>
            <a:ext cx="8229600" cy="1143000"/>
          </a:xfrm>
        </p:spPr>
        <p:txBody>
          <a:bodyPr/>
          <a:lstStyle/>
          <a:p>
            <a:r>
              <a:rPr lang="en-US" b="1" dirty="0" smtClean="0"/>
              <a:t>Cubism – Pablo Picasso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" y="118053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5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73" y="0"/>
            <a:ext cx="8229600" cy="1066800"/>
          </a:xfrm>
        </p:spPr>
        <p:txBody>
          <a:bodyPr/>
          <a:lstStyle/>
          <a:p>
            <a:r>
              <a:rPr lang="en-US" b="1" dirty="0" smtClean="0"/>
              <a:t>Surrealism – Salvador Dali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4" y="1066800"/>
            <a:ext cx="8686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19" y="13648"/>
            <a:ext cx="6407057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Surrealism – Salvador Dali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1028869"/>
            <a:ext cx="7924800" cy="5829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39" y="3625096"/>
            <a:ext cx="2771060" cy="3232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938" y="196096"/>
            <a:ext cx="2771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359260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 Directions in Music (#5)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1" y="252982"/>
            <a:ext cx="4584014" cy="29336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489881"/>
            <a:ext cx="3657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Composers began rejecting traditional harmonies and rhythms, even in traditional music forms like for ballet and opera</a:t>
            </a:r>
          </a:p>
          <a:p>
            <a:r>
              <a:rPr lang="en-US" dirty="0" smtClean="0">
                <a:hlinkClick r:id="rId3"/>
              </a:rPr>
              <a:t>Jazz</a:t>
            </a:r>
            <a:r>
              <a:rPr lang="en-US" dirty="0" smtClean="0"/>
              <a:t> – New popular music style began in the U.S. mostly by African Americans and had a lively, loose beat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1" y="3186608"/>
            <a:ext cx="4572002" cy="356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9574" r="8358"/>
          <a:stretch/>
        </p:blipFill>
        <p:spPr>
          <a:xfrm>
            <a:off x="0" y="5115636"/>
            <a:ext cx="1795947" cy="17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6"/>
            <a:ext cx="8229600" cy="13534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Women’s Roles and Behaviors Change</a:t>
            </a:r>
            <a:br>
              <a:rPr lang="en-US" b="1" dirty="0" smtClean="0"/>
            </a:br>
            <a:r>
              <a:rPr lang="en-US" sz="2800" b="1" dirty="0" smtClean="0"/>
              <a:t>       </a:t>
            </a:r>
            <a:r>
              <a:rPr lang="en-US" sz="3100" b="1" dirty="0" smtClean="0"/>
              <a:t>(#6)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Young people enjoyed new freedoms and broke from the past to experiment with new values</a:t>
            </a:r>
          </a:p>
          <a:p>
            <a:r>
              <a:rPr lang="en-US" dirty="0" smtClean="0"/>
              <a:t>Women took on new roles in WWI, and this helped them gain the right to vote in many countries</a:t>
            </a:r>
          </a:p>
          <a:p>
            <a:r>
              <a:rPr lang="en-US" dirty="0" smtClean="0"/>
              <a:t>Some women wore shorter, looser clothes and cut their hair shorter</a:t>
            </a:r>
          </a:p>
          <a:p>
            <a:r>
              <a:rPr lang="en-US" dirty="0" smtClean="0"/>
              <a:t>Some women began to push for birth control</a:t>
            </a:r>
          </a:p>
          <a:p>
            <a:r>
              <a:rPr lang="en-US" dirty="0" smtClean="0"/>
              <a:t>Many women found new careers in fields such as medicine, journalism, and education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82" y="1219200"/>
            <a:ext cx="3955896" cy="2514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70" y="3886200"/>
            <a:ext cx="3985702" cy="25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Transportation in the 1920s (#7)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8" y="3352798"/>
            <a:ext cx="3794922" cy="2990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110" y="990599"/>
            <a:ext cx="4483290" cy="57331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Cars improved with electric starters, air-filled tires, and more powerful engines</a:t>
            </a:r>
          </a:p>
          <a:p>
            <a:r>
              <a:rPr lang="en-US" dirty="0" smtClean="0"/>
              <a:t>Prices dropped, so more people could afford cars</a:t>
            </a:r>
          </a:p>
          <a:p>
            <a:r>
              <a:rPr lang="en-US" dirty="0" smtClean="0"/>
              <a:t>This allowed more people to live further from jobs in suburbs, and travel for pleasure</a:t>
            </a:r>
          </a:p>
          <a:p>
            <a:r>
              <a:rPr lang="en-US" dirty="0" smtClean="0"/>
              <a:t>Air transportation increased</a:t>
            </a:r>
          </a:p>
          <a:p>
            <a:r>
              <a:rPr lang="en-US" dirty="0" smtClean="0">
                <a:hlinkClick r:id="rId3"/>
              </a:rPr>
              <a:t>Charles Lindbergh</a:t>
            </a:r>
            <a:r>
              <a:rPr lang="en-US" dirty="0" smtClean="0"/>
              <a:t> became the first to fly non-stop across the Atlantic Ocean in 1927</a:t>
            </a:r>
          </a:p>
          <a:p>
            <a:r>
              <a:rPr lang="en-US" dirty="0" smtClean="0"/>
              <a:t>Amelia Earhart became the first woman to do so in 1932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599"/>
            <a:ext cx="3779518" cy="236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4431"/>
            <a:ext cx="1600200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Albert Einstein (#1)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51054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German born physicist</a:t>
            </a:r>
          </a:p>
          <a:p>
            <a:r>
              <a:rPr lang="en-US" sz="2600" dirty="0" smtClean="0"/>
              <a:t>Theory of relativity</a:t>
            </a:r>
          </a:p>
          <a:p>
            <a:pPr lvl="1"/>
            <a:r>
              <a:rPr lang="en-US" sz="2600" dirty="0" smtClean="0"/>
              <a:t>Time and space not constant</a:t>
            </a:r>
          </a:p>
          <a:p>
            <a:pPr lvl="1"/>
            <a:r>
              <a:rPr lang="en-US" sz="2600" dirty="0" smtClean="0"/>
              <a:t>They can change when measured relative to an object moving near the speed of light</a:t>
            </a:r>
          </a:p>
          <a:p>
            <a:r>
              <a:rPr lang="en-US" sz="2600" dirty="0" smtClean="0"/>
              <a:t>His findings led later physicians to the discovery of atomic energy (leading to atomic bombs)</a:t>
            </a:r>
          </a:p>
          <a:p>
            <a:r>
              <a:rPr lang="en-US" sz="2600" dirty="0" smtClean="0">
                <a:hlinkClick r:id="rId2"/>
              </a:rPr>
              <a:t>Show videos #1 &amp; #5</a:t>
            </a:r>
            <a:endParaRPr lang="en-US" sz="26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3023827" cy="4267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43" y="3124200"/>
            <a:ext cx="281005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4"/>
            <a:ext cx="5715000" cy="1644555"/>
          </a:xfrm>
        </p:spPr>
        <p:txBody>
          <a:bodyPr>
            <a:normAutofit/>
          </a:bodyPr>
          <a:lstStyle/>
          <a:p>
            <a:r>
              <a:rPr lang="en-US" b="1" dirty="0" smtClean="0"/>
              <a:t>Popular Entertainment in the 1920s (#8)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791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Radio developed in 1895 (by </a:t>
            </a:r>
            <a:r>
              <a:rPr lang="en-US" dirty="0" err="1" smtClean="0"/>
              <a:t>Guglielmo</a:t>
            </a:r>
            <a:r>
              <a:rPr lang="en-US" dirty="0" smtClean="0"/>
              <a:t> Marconi of Italy)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commercial radio station in 1920 (KDKA in Pittsburgh)</a:t>
            </a:r>
          </a:p>
          <a:p>
            <a:r>
              <a:rPr lang="en-US" dirty="0" smtClean="0"/>
              <a:t>Soon every city had at least one radio station</a:t>
            </a:r>
          </a:p>
          <a:p>
            <a:r>
              <a:rPr lang="en-US" dirty="0" smtClean="0"/>
              <a:t>Movies also incredibly popular in the 1920s in both Europe and U.S.</a:t>
            </a:r>
          </a:p>
          <a:p>
            <a:r>
              <a:rPr lang="en-US" dirty="0" smtClean="0"/>
              <a:t>Silent movies until the first “talkies” in late 1920s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7631" r="3942" b="12129"/>
          <a:stretch/>
        </p:blipFill>
        <p:spPr>
          <a:xfrm>
            <a:off x="6572250" y="3429000"/>
            <a:ext cx="257175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-30707"/>
            <a:ext cx="2462977" cy="36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96"/>
            <a:ext cx="9144000" cy="12010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 Consumer Products in the 1920s (#9)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905" r="3553" b="13089"/>
          <a:stretch/>
        </p:blipFill>
        <p:spPr>
          <a:xfrm>
            <a:off x="29570" y="3810000"/>
            <a:ext cx="5053820" cy="30143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43000"/>
            <a:ext cx="38100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Electricity became more readily available in homes </a:t>
            </a:r>
          </a:p>
          <a:p>
            <a:r>
              <a:rPr lang="en-US" dirty="0" smtClean="0"/>
              <a:t>Installment plan buying</a:t>
            </a:r>
          </a:p>
          <a:p>
            <a:r>
              <a:rPr lang="en-US" dirty="0" smtClean="0"/>
              <a:t>More advertising (radio)</a:t>
            </a:r>
          </a:p>
          <a:p>
            <a:r>
              <a:rPr lang="en-US" dirty="0" smtClean="0"/>
              <a:t>Labor-saving appliances</a:t>
            </a:r>
          </a:p>
          <a:p>
            <a:r>
              <a:rPr lang="en-US" dirty="0" smtClean="0"/>
              <a:t>Washing machines, irons, radios, refrigerators, fans, coffee pots, cameras, toasters, vacuum cleaners, etc.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61" y="1066799"/>
            <a:ext cx="2756329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" y="1066799"/>
            <a:ext cx="232933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Sigmund Freud (#1)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928682" cy="2895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04800"/>
            <a:ext cx="37338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Austrian physician who treated patients with psychological problems</a:t>
            </a:r>
          </a:p>
          <a:p>
            <a:r>
              <a:rPr lang="en-US" dirty="0" smtClean="0"/>
              <a:t>Believed much of human behavior was irrational and comes from the unconscious mind</a:t>
            </a:r>
          </a:p>
          <a:p>
            <a:r>
              <a:rPr lang="en-US" dirty="0" smtClean="0"/>
              <a:t>The unconscious mind is driven by pleasure-seeking drives</a:t>
            </a:r>
          </a:p>
          <a:p>
            <a:r>
              <a:rPr lang="en-US" dirty="0" smtClean="0"/>
              <a:t>Leads to the field of psychoanalysis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3276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Postwar Literature (#2)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724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brutality of WWI led writers to question  accepted ideas of reason and progress</a:t>
            </a:r>
          </a:p>
          <a:p>
            <a:r>
              <a:rPr lang="en-US" dirty="0" smtClean="0"/>
              <a:t>Some began to question the future and express doubts about traditional religious beliefs</a:t>
            </a:r>
          </a:p>
          <a:p>
            <a:r>
              <a:rPr lang="en-US" dirty="0" smtClean="0"/>
              <a:t>They created disturbing visions of the present and the future</a:t>
            </a:r>
          </a:p>
          <a:p>
            <a:r>
              <a:rPr lang="en-US" dirty="0" smtClean="0"/>
              <a:t>In the </a:t>
            </a:r>
            <a:r>
              <a:rPr lang="en-US" dirty="0" smtClean="0"/>
              <a:t>US, </a:t>
            </a:r>
            <a:r>
              <a:rPr lang="en-US" dirty="0" smtClean="0"/>
              <a:t>some of these authors went to Europe and became known as the “Lost Generation</a:t>
            </a:r>
            <a:r>
              <a:rPr lang="en-US" dirty="0" smtClean="0"/>
              <a:t>” – like F. Scott Fitzgerald and Ernest Hemingway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3956487" cy="6501829"/>
          </a:xfrm>
        </p:spPr>
      </p:pic>
    </p:spTree>
    <p:extLst>
      <p:ext uri="{BB962C8B-B14F-4D97-AF65-F5344CB8AC3E}">
        <p14:creationId xmlns:p14="http://schemas.microsoft.com/office/powerpoint/2010/main" val="6138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5181600" cy="819727"/>
          </a:xfrm>
        </p:spPr>
        <p:txBody>
          <a:bodyPr/>
          <a:lstStyle/>
          <a:p>
            <a:r>
              <a:rPr lang="en-US" b="1" dirty="0" smtClean="0"/>
              <a:t>Existentialism (#3)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638800" cy="3962400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Existentialism</a:t>
            </a:r>
            <a:r>
              <a:rPr lang="en-US" sz="2400" dirty="0" smtClean="0"/>
              <a:t> – philosophy born in the 1920s by thinkers searching for meaning in the uncertain world</a:t>
            </a:r>
          </a:p>
          <a:p>
            <a:r>
              <a:rPr lang="en-US" sz="2400" u="sng" dirty="0" smtClean="0"/>
              <a:t>Jean Paul </a:t>
            </a:r>
            <a:r>
              <a:rPr lang="en-US" sz="2400" u="sng" dirty="0" err="1" smtClean="0"/>
              <a:t>Sarte</a:t>
            </a:r>
            <a:r>
              <a:rPr lang="en-US" sz="2400" dirty="0" smtClean="0"/>
              <a:t> – French philosopher</a:t>
            </a:r>
          </a:p>
          <a:p>
            <a:pPr lvl="1"/>
            <a:r>
              <a:rPr lang="en-US" dirty="0" smtClean="0"/>
              <a:t>there is no universal meaning to life</a:t>
            </a:r>
          </a:p>
          <a:p>
            <a:pPr lvl="1"/>
            <a:r>
              <a:rPr lang="en-US" dirty="0" smtClean="0"/>
              <a:t>each person makes their meaning through their choices and 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3" y="4191000"/>
            <a:ext cx="7711027" cy="2452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"/>
            <a:ext cx="28536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972127"/>
          </a:xfrm>
        </p:spPr>
        <p:txBody>
          <a:bodyPr/>
          <a:lstStyle/>
          <a:p>
            <a:r>
              <a:rPr lang="en-US" b="1" dirty="0" smtClean="0"/>
              <a:t>Existentialism (#4)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990600"/>
            <a:ext cx="4572000" cy="5791200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Friedrich Nietzsche</a:t>
            </a:r>
            <a:r>
              <a:rPr lang="en-US" sz="2400" dirty="0" smtClean="0"/>
              <a:t> – German philosopher</a:t>
            </a:r>
          </a:p>
          <a:p>
            <a:pPr lvl="1"/>
            <a:r>
              <a:rPr lang="en-US" dirty="0" smtClean="0"/>
              <a:t>people’s creativity and actions had been stifled by reason, democracy, and progress</a:t>
            </a:r>
          </a:p>
          <a:p>
            <a:pPr lvl="1"/>
            <a:r>
              <a:rPr lang="en-US" dirty="0" smtClean="0"/>
              <a:t>world needs people who could aspire to ancient heroic values of pride, assertiveness, and strength (</a:t>
            </a:r>
            <a:r>
              <a:rPr lang="en-US" dirty="0" err="1" smtClean="0"/>
              <a:t>Übermensch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His ideas attracted growing attention and had an impact on politics in Germany in the 1930s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5" y="990600"/>
            <a:ext cx="3627120" cy="4035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204346"/>
            <a:ext cx="4685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German prefix </a:t>
            </a:r>
            <a:r>
              <a:rPr lang="en-US" i="1" dirty="0" err="1"/>
              <a:t>über</a:t>
            </a:r>
            <a:r>
              <a:rPr lang="en-US" i="1" dirty="0"/>
              <a:t> can have </a:t>
            </a:r>
            <a:r>
              <a:rPr lang="en-US" i="1" dirty="0" smtClean="0"/>
              <a:t>connotations </a:t>
            </a:r>
          </a:p>
          <a:p>
            <a:r>
              <a:rPr lang="en-US" i="1" dirty="0" smtClean="0"/>
              <a:t>of </a:t>
            </a:r>
            <a:r>
              <a:rPr lang="en-US" i="1" dirty="0"/>
              <a:t>superiority, </a:t>
            </a:r>
            <a:r>
              <a:rPr lang="en-US" i="1" dirty="0" smtClean="0"/>
              <a:t>transcendence</a:t>
            </a:r>
            <a:r>
              <a:rPr lang="en-US" i="1" dirty="0"/>
              <a:t>, excessiveness, </a:t>
            </a:r>
            <a:r>
              <a:rPr lang="en-US" i="1" dirty="0" smtClean="0"/>
              <a:t>or </a:t>
            </a:r>
          </a:p>
          <a:p>
            <a:r>
              <a:rPr lang="en-US" i="1" dirty="0" smtClean="0"/>
              <a:t>intensity. Mensch means human being. Some </a:t>
            </a:r>
          </a:p>
          <a:p>
            <a:r>
              <a:rPr lang="en-US" i="1" dirty="0"/>
              <a:t>t</a:t>
            </a:r>
            <a:r>
              <a:rPr lang="en-US" i="1" dirty="0" smtClean="0"/>
              <a:t>ranslate it as “Superman.”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43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Romanticism, Realism, Expressionism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934200" cy="4525963"/>
          </a:xfrm>
        </p:spPr>
        <p:txBody>
          <a:bodyPr/>
          <a:lstStyle/>
          <a:p>
            <a:r>
              <a:rPr lang="en-US" dirty="0" smtClean="0"/>
              <a:t>Use Ch. 8, Section 4 on Revolution in the Arts presentation to show where we are at in art history when WWI hits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 Directions in Art (#5)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343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Artists rebelled against earlier realistic painting styles</a:t>
            </a:r>
          </a:p>
          <a:p>
            <a:r>
              <a:rPr lang="en-US" dirty="0" smtClean="0"/>
              <a:t>Depicted emotion and imagination instead</a:t>
            </a:r>
          </a:p>
          <a:p>
            <a:r>
              <a:rPr lang="en-US" u="sng" dirty="0" smtClean="0"/>
              <a:t>Expressionism</a:t>
            </a:r>
            <a:r>
              <a:rPr lang="en-US" dirty="0" smtClean="0"/>
              <a:t> – bold colors and distorted shapes</a:t>
            </a:r>
          </a:p>
          <a:p>
            <a:r>
              <a:rPr lang="en-US" u="sng" dirty="0" smtClean="0"/>
              <a:t>Cubism</a:t>
            </a:r>
            <a:r>
              <a:rPr lang="en-US" dirty="0" smtClean="0"/>
              <a:t> – natural shapes in geometric forms with sharp angles and edges</a:t>
            </a:r>
          </a:p>
          <a:p>
            <a:r>
              <a:rPr lang="en-US" u="sng" dirty="0" smtClean="0"/>
              <a:t>Surrealism</a:t>
            </a:r>
            <a:r>
              <a:rPr lang="en-US" dirty="0" smtClean="0"/>
              <a:t> – tried to link dreams to real world (objects in unrealistic ways)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060"/>
            <a:ext cx="3763047" cy="2726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0"/>
            <a:ext cx="3352800" cy="25113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49" y="4352335"/>
            <a:ext cx="3758498" cy="2505665"/>
          </a:xfrm>
        </p:spPr>
      </p:pic>
    </p:spTree>
    <p:extLst>
      <p:ext uri="{BB962C8B-B14F-4D97-AF65-F5344CB8AC3E}">
        <p14:creationId xmlns:p14="http://schemas.microsoft.com/office/powerpoint/2010/main" val="21140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6066"/>
          </a:xfrm>
        </p:spPr>
        <p:txBody>
          <a:bodyPr>
            <a:normAutofit/>
          </a:bodyPr>
          <a:lstStyle/>
          <a:p>
            <a:r>
              <a:rPr lang="en-US" b="1" dirty="0" smtClean="0"/>
              <a:t>Expressionism – </a:t>
            </a:r>
            <a:r>
              <a:rPr lang="en-US" b="1" dirty="0" err="1" smtClean="0"/>
              <a:t>Wassily</a:t>
            </a:r>
            <a:r>
              <a:rPr lang="en-US" b="1" dirty="0" smtClean="0"/>
              <a:t> Kandinsky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6066"/>
            <a:ext cx="8229600" cy="59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3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728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Modern World History Assign. #2-1 Chapter 15, Section 1 “Postwar Uncertainty”</vt:lpstr>
      <vt:lpstr>Albert Einstein (#1)</vt:lpstr>
      <vt:lpstr>Sigmund Freud (#1)</vt:lpstr>
      <vt:lpstr>Postwar Literature (#2)</vt:lpstr>
      <vt:lpstr>Existentialism (#3)</vt:lpstr>
      <vt:lpstr>Existentialism (#4)</vt:lpstr>
      <vt:lpstr>Romanticism, Realism, Expressionism</vt:lpstr>
      <vt:lpstr>New Directions in Art (#5)</vt:lpstr>
      <vt:lpstr>Expressionism – Wassily Kandinsky</vt:lpstr>
      <vt:lpstr>Moving Toward Abstract – Wassily Kandinsky</vt:lpstr>
      <vt:lpstr>Abstract – Wassily Kandinsky</vt:lpstr>
      <vt:lpstr>Cubism – Pablo Picasso</vt:lpstr>
      <vt:lpstr>Cubism – Pablo Picasso</vt:lpstr>
      <vt:lpstr>Cubism – Pablo Picasso</vt:lpstr>
      <vt:lpstr>Surrealism – Salvador Dali</vt:lpstr>
      <vt:lpstr>Surrealism – Salvador Dali</vt:lpstr>
      <vt:lpstr>New Directions in Music (#5)</vt:lpstr>
      <vt:lpstr>Women’s Roles and Behaviors Change        (#6)</vt:lpstr>
      <vt:lpstr>Transportation in the 1920s (#7)</vt:lpstr>
      <vt:lpstr>Popular Entertainment in the 1920s (#8)</vt:lpstr>
      <vt:lpstr>New Consumer Products in the 1920s (#9)</vt:lpstr>
    </vt:vector>
  </TitlesOfParts>
  <Company>Waterford Union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World History Assign. #2-1 Chapter 15, Section 1 “Postwar Uncertainty”</dc:title>
  <dc:creator>Leonard Jon</dc:creator>
  <cp:lastModifiedBy>Leonard Jon</cp:lastModifiedBy>
  <cp:revision>29</cp:revision>
  <dcterms:created xsi:type="dcterms:W3CDTF">2014-02-07T18:49:36Z</dcterms:created>
  <dcterms:modified xsi:type="dcterms:W3CDTF">2014-02-10T14:04:47Z</dcterms:modified>
</cp:coreProperties>
</file>