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018148-C612-43C0-B013-9B19CE42848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09102-F7A1-433C-83ED-29E8B14C7F85}" type="slidenum">
              <a:rPr lang="en-US" smtClean="0"/>
              <a:t>‹#›</a:t>
            </a:fld>
            <a:endParaRPr lang="en-US"/>
          </a:p>
        </p:txBody>
      </p:sp>
    </p:spTree>
    <p:extLst>
      <p:ext uri="{BB962C8B-B14F-4D97-AF65-F5344CB8AC3E}">
        <p14:creationId xmlns:p14="http://schemas.microsoft.com/office/powerpoint/2010/main" val="395402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018148-C612-43C0-B013-9B19CE42848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09102-F7A1-433C-83ED-29E8B14C7F85}" type="slidenum">
              <a:rPr lang="en-US" smtClean="0"/>
              <a:t>‹#›</a:t>
            </a:fld>
            <a:endParaRPr lang="en-US"/>
          </a:p>
        </p:txBody>
      </p:sp>
    </p:spTree>
    <p:extLst>
      <p:ext uri="{BB962C8B-B14F-4D97-AF65-F5344CB8AC3E}">
        <p14:creationId xmlns:p14="http://schemas.microsoft.com/office/powerpoint/2010/main" val="276807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018148-C612-43C0-B013-9B19CE42848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09102-F7A1-433C-83ED-29E8B14C7F85}" type="slidenum">
              <a:rPr lang="en-US" smtClean="0"/>
              <a:t>‹#›</a:t>
            </a:fld>
            <a:endParaRPr lang="en-US"/>
          </a:p>
        </p:txBody>
      </p:sp>
    </p:spTree>
    <p:extLst>
      <p:ext uri="{BB962C8B-B14F-4D97-AF65-F5344CB8AC3E}">
        <p14:creationId xmlns:p14="http://schemas.microsoft.com/office/powerpoint/2010/main" val="47593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018148-C612-43C0-B013-9B19CE42848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09102-F7A1-433C-83ED-29E8B14C7F85}" type="slidenum">
              <a:rPr lang="en-US" smtClean="0"/>
              <a:t>‹#›</a:t>
            </a:fld>
            <a:endParaRPr lang="en-US"/>
          </a:p>
        </p:txBody>
      </p:sp>
    </p:spTree>
    <p:extLst>
      <p:ext uri="{BB962C8B-B14F-4D97-AF65-F5344CB8AC3E}">
        <p14:creationId xmlns:p14="http://schemas.microsoft.com/office/powerpoint/2010/main" val="242419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018148-C612-43C0-B013-9B19CE42848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09102-F7A1-433C-83ED-29E8B14C7F85}" type="slidenum">
              <a:rPr lang="en-US" smtClean="0"/>
              <a:t>‹#›</a:t>
            </a:fld>
            <a:endParaRPr lang="en-US"/>
          </a:p>
        </p:txBody>
      </p:sp>
    </p:spTree>
    <p:extLst>
      <p:ext uri="{BB962C8B-B14F-4D97-AF65-F5344CB8AC3E}">
        <p14:creationId xmlns:p14="http://schemas.microsoft.com/office/powerpoint/2010/main" val="294002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018148-C612-43C0-B013-9B19CE42848C}"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09102-F7A1-433C-83ED-29E8B14C7F85}" type="slidenum">
              <a:rPr lang="en-US" smtClean="0"/>
              <a:t>‹#›</a:t>
            </a:fld>
            <a:endParaRPr lang="en-US"/>
          </a:p>
        </p:txBody>
      </p:sp>
    </p:spTree>
    <p:extLst>
      <p:ext uri="{BB962C8B-B14F-4D97-AF65-F5344CB8AC3E}">
        <p14:creationId xmlns:p14="http://schemas.microsoft.com/office/powerpoint/2010/main" val="135384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018148-C612-43C0-B013-9B19CE42848C}" type="datetimeFigureOut">
              <a:rPr lang="en-US" smtClean="0"/>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C09102-F7A1-433C-83ED-29E8B14C7F85}" type="slidenum">
              <a:rPr lang="en-US" smtClean="0"/>
              <a:t>‹#›</a:t>
            </a:fld>
            <a:endParaRPr lang="en-US"/>
          </a:p>
        </p:txBody>
      </p:sp>
    </p:spTree>
    <p:extLst>
      <p:ext uri="{BB962C8B-B14F-4D97-AF65-F5344CB8AC3E}">
        <p14:creationId xmlns:p14="http://schemas.microsoft.com/office/powerpoint/2010/main" val="45749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018148-C612-43C0-B013-9B19CE42848C}" type="datetimeFigureOut">
              <a:rPr lang="en-US" smtClean="0"/>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09102-F7A1-433C-83ED-29E8B14C7F85}" type="slidenum">
              <a:rPr lang="en-US" smtClean="0"/>
              <a:t>‹#›</a:t>
            </a:fld>
            <a:endParaRPr lang="en-US"/>
          </a:p>
        </p:txBody>
      </p:sp>
    </p:spTree>
    <p:extLst>
      <p:ext uri="{BB962C8B-B14F-4D97-AF65-F5344CB8AC3E}">
        <p14:creationId xmlns:p14="http://schemas.microsoft.com/office/powerpoint/2010/main" val="394252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18148-C612-43C0-B013-9B19CE42848C}" type="datetimeFigureOut">
              <a:rPr lang="en-US" smtClean="0"/>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C09102-F7A1-433C-83ED-29E8B14C7F85}" type="slidenum">
              <a:rPr lang="en-US" smtClean="0"/>
              <a:t>‹#›</a:t>
            </a:fld>
            <a:endParaRPr lang="en-US"/>
          </a:p>
        </p:txBody>
      </p:sp>
    </p:spTree>
    <p:extLst>
      <p:ext uri="{BB962C8B-B14F-4D97-AF65-F5344CB8AC3E}">
        <p14:creationId xmlns:p14="http://schemas.microsoft.com/office/powerpoint/2010/main" val="204241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018148-C612-43C0-B013-9B19CE42848C}"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09102-F7A1-433C-83ED-29E8B14C7F85}" type="slidenum">
              <a:rPr lang="en-US" smtClean="0"/>
              <a:t>‹#›</a:t>
            </a:fld>
            <a:endParaRPr lang="en-US"/>
          </a:p>
        </p:txBody>
      </p:sp>
    </p:spTree>
    <p:extLst>
      <p:ext uri="{BB962C8B-B14F-4D97-AF65-F5344CB8AC3E}">
        <p14:creationId xmlns:p14="http://schemas.microsoft.com/office/powerpoint/2010/main" val="251909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018148-C612-43C0-B013-9B19CE42848C}"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09102-F7A1-433C-83ED-29E8B14C7F85}" type="slidenum">
              <a:rPr lang="en-US" smtClean="0"/>
              <a:t>‹#›</a:t>
            </a:fld>
            <a:endParaRPr lang="en-US"/>
          </a:p>
        </p:txBody>
      </p:sp>
    </p:spTree>
    <p:extLst>
      <p:ext uri="{BB962C8B-B14F-4D97-AF65-F5344CB8AC3E}">
        <p14:creationId xmlns:p14="http://schemas.microsoft.com/office/powerpoint/2010/main" val="280677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18148-C612-43C0-B013-9B19CE42848C}" type="datetimeFigureOut">
              <a:rPr lang="en-US" smtClean="0"/>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09102-F7A1-433C-83ED-29E8B14C7F85}" type="slidenum">
              <a:rPr lang="en-US" smtClean="0"/>
              <a:t>‹#›</a:t>
            </a:fld>
            <a:endParaRPr lang="en-US"/>
          </a:p>
        </p:txBody>
      </p:sp>
    </p:spTree>
    <p:extLst>
      <p:ext uri="{BB962C8B-B14F-4D97-AF65-F5344CB8AC3E}">
        <p14:creationId xmlns:p14="http://schemas.microsoft.com/office/powerpoint/2010/main" val="60457516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g"/><Relationship Id="rId2" Type="http://schemas.openxmlformats.org/officeDocument/2006/relationships/image" Target="../media/image18.jpg"/><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20.jpe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4.xml"/><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4.jpeg"/><Relationship Id="rId1" Type="http://schemas.openxmlformats.org/officeDocument/2006/relationships/slideLayout" Target="../slideLayouts/slideLayout4.xml"/><Relationship Id="rId5" Type="http://schemas.microsoft.com/office/2007/relationships/hdphoto" Target="../media/hdphoto11.wdp"/><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7.jpeg"/><Relationship Id="rId5" Type="http://schemas.microsoft.com/office/2007/relationships/hdphoto" Target="../media/hdphoto5.wdp"/><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060575"/>
          </a:xfrm>
        </p:spPr>
        <p:txBody>
          <a:bodyPr>
            <a:normAutofit fontScale="90000"/>
          </a:bodyPr>
          <a:lstStyle/>
          <a:p>
            <a:r>
              <a:rPr lang="en-US" dirty="0" smtClean="0"/>
              <a:t>Modern US History</a:t>
            </a:r>
            <a:br>
              <a:rPr lang="en-US" dirty="0" smtClean="0"/>
            </a:br>
            <a:r>
              <a:rPr lang="en-US" dirty="0" smtClean="0"/>
              <a:t>Ch. 18, Section 1</a:t>
            </a:r>
            <a:br>
              <a:rPr lang="en-US" dirty="0" smtClean="0"/>
            </a:br>
            <a:r>
              <a:rPr lang="en-US" dirty="0" smtClean="0"/>
              <a:t>Miners, Ranchers, and Railroads</a:t>
            </a:r>
            <a:br>
              <a:rPr lang="en-US" dirty="0" smtClean="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724123"/>
            <a:ext cx="5257800" cy="3463576"/>
          </a:xfrm>
          <a:prstGeom prst="rect">
            <a:avLst/>
          </a:prstGeom>
        </p:spPr>
      </p:pic>
    </p:spTree>
    <p:extLst>
      <p:ext uri="{BB962C8B-B14F-4D97-AF65-F5344CB8AC3E}">
        <p14:creationId xmlns:p14="http://schemas.microsoft.com/office/powerpoint/2010/main" val="1783639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74638"/>
            <a:ext cx="3048000" cy="868362"/>
          </a:xfrm>
        </p:spPr>
        <p:txBody>
          <a:bodyPr>
            <a:normAutofit fontScale="90000"/>
          </a:bodyPr>
          <a:lstStyle/>
          <a:p>
            <a:r>
              <a:rPr lang="en-US" dirty="0"/>
              <a:t>Great </a:t>
            </a:r>
            <a:r>
              <a:rPr lang="en-US" dirty="0" smtClean="0"/>
              <a:t>Race (continued)</a:t>
            </a:r>
            <a:endParaRPr lang="en-US" dirty="0"/>
          </a:p>
        </p:txBody>
      </p:sp>
      <p:sp>
        <p:nvSpPr>
          <p:cNvPr id="4" name="Content Placeholder 3"/>
          <p:cNvSpPr>
            <a:spLocks noGrp="1"/>
          </p:cNvSpPr>
          <p:nvPr>
            <p:ph sz="half" idx="2"/>
          </p:nvPr>
        </p:nvSpPr>
        <p:spPr>
          <a:xfrm>
            <a:off x="5562600" y="1371600"/>
            <a:ext cx="3505200" cy="5486400"/>
          </a:xfrm>
        </p:spPr>
        <p:txBody>
          <a:bodyPr>
            <a:normAutofit fontScale="85000" lnSpcReduction="20000"/>
          </a:bodyPr>
          <a:lstStyle/>
          <a:p>
            <a:r>
              <a:rPr lang="en-US" dirty="0"/>
              <a:t>Central Pacific workers faced harsh </a:t>
            </a:r>
            <a:r>
              <a:rPr lang="en-US" dirty="0" smtClean="0"/>
              <a:t>winters </a:t>
            </a:r>
            <a:r>
              <a:rPr lang="en-US" dirty="0"/>
              <a:t>and dangerous explosions as they cut through high Sierra Nevada </a:t>
            </a:r>
            <a:r>
              <a:rPr lang="en-US" dirty="0" smtClean="0"/>
              <a:t>mountains </a:t>
            </a:r>
            <a:r>
              <a:rPr lang="en-US" dirty="0"/>
              <a:t>(#3)</a:t>
            </a:r>
          </a:p>
          <a:p>
            <a:r>
              <a:rPr lang="en-US" dirty="0"/>
              <a:t>Union Pacific workers faced harsh weather on the Great Plains and were expected to lay 250 miles of track every 6 months (#4)</a:t>
            </a:r>
          </a:p>
          <a:p>
            <a:r>
              <a:rPr lang="en-US" dirty="0"/>
              <a:t>Buffalo hunters like </a:t>
            </a:r>
            <a:r>
              <a:rPr lang="en-US" u="sng" dirty="0"/>
              <a:t>William “Buffalo Bill” Cody</a:t>
            </a:r>
            <a:r>
              <a:rPr lang="en-US" dirty="0"/>
              <a:t> provided food for the railroad workers (#5)</a:t>
            </a:r>
          </a:p>
          <a:p>
            <a:endParaRPr lang="en-US" dirty="0"/>
          </a:p>
        </p:txBody>
      </p:sp>
      <p:pic>
        <p:nvPicPr>
          <p:cNvPr id="9" name="Content Placeholder 8"/>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261" r="18194"/>
          <a:stretch/>
        </p:blipFill>
        <p:spPr>
          <a:xfrm>
            <a:off x="2819400" y="3554862"/>
            <a:ext cx="2608632" cy="2895600"/>
          </a:xfrm>
        </p:spPr>
      </p:pic>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8433" r="5598"/>
          <a:stretch/>
        </p:blipFill>
        <p:spPr>
          <a:xfrm>
            <a:off x="12511" y="3554862"/>
            <a:ext cx="2806889" cy="2922137"/>
          </a:xfrm>
          <a:prstGeom prst="rect">
            <a:avLst/>
          </a:prstGeom>
        </p:spPr>
      </p:pic>
      <p:pic>
        <p:nvPicPr>
          <p:cNvPr id="11" name="Picture 10"/>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r="15254"/>
          <a:stretch/>
        </p:blipFill>
        <p:spPr>
          <a:xfrm>
            <a:off x="0" y="304800"/>
            <a:ext cx="3298881" cy="302167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6600" y="304800"/>
            <a:ext cx="2151432" cy="3021674"/>
          </a:xfrm>
          <a:prstGeom prst="rect">
            <a:avLst/>
          </a:prstGeom>
        </p:spPr>
      </p:pic>
    </p:spTree>
    <p:extLst>
      <p:ext uri="{BB962C8B-B14F-4D97-AF65-F5344CB8AC3E}">
        <p14:creationId xmlns:p14="http://schemas.microsoft.com/office/powerpoint/2010/main" val="3743211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4097902" cy="1143000"/>
          </a:xfrm>
        </p:spPr>
        <p:txBody>
          <a:bodyPr>
            <a:normAutofit/>
          </a:bodyPr>
          <a:lstStyle/>
          <a:p>
            <a:r>
              <a:rPr lang="en-US" dirty="0" smtClean="0"/>
              <a:t>Golden Spike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50301" y="3810000"/>
            <a:ext cx="4512697" cy="2758386"/>
          </a:xfrm>
        </p:spPr>
      </p:pic>
      <p:sp>
        <p:nvSpPr>
          <p:cNvPr id="8" name="Content Placeholder 7"/>
          <p:cNvSpPr>
            <a:spLocks noGrp="1"/>
          </p:cNvSpPr>
          <p:nvPr>
            <p:ph sz="half" idx="1"/>
          </p:nvPr>
        </p:nvSpPr>
        <p:spPr>
          <a:xfrm>
            <a:off x="381000" y="1447800"/>
            <a:ext cx="3657600" cy="4800600"/>
          </a:xfrm>
        </p:spPr>
        <p:txBody>
          <a:bodyPr>
            <a:normAutofit/>
          </a:bodyPr>
          <a:lstStyle/>
          <a:p>
            <a:r>
              <a:rPr lang="en-US" sz="2400" dirty="0"/>
              <a:t>T</a:t>
            </a:r>
            <a:r>
              <a:rPr lang="en-US" sz="2400" dirty="0" smtClean="0"/>
              <a:t>he two companies to completed the line at </a:t>
            </a:r>
            <a:r>
              <a:rPr lang="en-US" sz="2400" u="sng" dirty="0" smtClean="0"/>
              <a:t>Promontory Point</a:t>
            </a:r>
            <a:r>
              <a:rPr lang="en-US" sz="2400" dirty="0" smtClean="0"/>
              <a:t>, Utah in 1869 with the driving of a ceremonial golden spike (#1)</a:t>
            </a:r>
          </a:p>
          <a:p>
            <a:r>
              <a:rPr lang="en-US" sz="2400" dirty="0" smtClean="0"/>
              <a:t>The transcontinental railroad was just the first of many lines to be constructed in the west over the next several years (#2)</a:t>
            </a:r>
            <a:endParaRPr lang="en-US" sz="2400" dirty="0"/>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250302" y="414456"/>
            <a:ext cx="4512697" cy="3206750"/>
          </a:xfrm>
          <a:prstGeom prst="rect">
            <a:avLst/>
          </a:prstGeom>
        </p:spPr>
      </p:pic>
    </p:spTree>
    <p:extLst>
      <p:ext uri="{BB962C8B-B14F-4D97-AF65-F5344CB8AC3E}">
        <p14:creationId xmlns:p14="http://schemas.microsoft.com/office/powerpoint/2010/main" val="3095870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05400" y="319483"/>
            <a:ext cx="3581400" cy="6172200"/>
          </a:xfrm>
        </p:spPr>
        <p:txBody>
          <a:bodyPr>
            <a:normAutofit lnSpcReduction="10000"/>
          </a:bodyPr>
          <a:lstStyle/>
          <a:p>
            <a:pPr marL="0" indent="0" algn="ctr">
              <a:buNone/>
            </a:pPr>
            <a:r>
              <a:rPr lang="en-US" dirty="0" smtClean="0"/>
              <a:t>Effects of the Transcontinental Railroad</a:t>
            </a:r>
          </a:p>
          <a:p>
            <a:pPr lvl="1"/>
            <a:r>
              <a:rPr lang="en-US" dirty="0" smtClean="0"/>
              <a:t>Increased settlement of the west</a:t>
            </a:r>
          </a:p>
          <a:p>
            <a:pPr lvl="1"/>
            <a:r>
              <a:rPr lang="en-US" dirty="0" smtClean="0"/>
              <a:t>Increased business activity and east-west trade</a:t>
            </a:r>
          </a:p>
          <a:p>
            <a:pPr lvl="1"/>
            <a:r>
              <a:rPr lang="en-US" dirty="0" smtClean="0"/>
              <a:t>Helped make the railroad industry one of the most powerful in the country</a:t>
            </a:r>
          </a:p>
          <a:p>
            <a:pPr lvl="1"/>
            <a:r>
              <a:rPr lang="en-US" dirty="0" smtClean="0"/>
              <a:t>Railroad schedules united areas of the country and led to the creation of time zones</a:t>
            </a:r>
            <a:endParaRPr lang="en-US" dirty="0"/>
          </a:p>
        </p:txBody>
      </p:sp>
      <p:pic>
        <p:nvPicPr>
          <p:cNvPr id="5" name="Content Placeholder 4"/>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8032" y="129207"/>
            <a:ext cx="4162567" cy="3191908"/>
          </a:xfr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1741"/>
          <a:stretch/>
        </p:blipFill>
        <p:spPr>
          <a:xfrm>
            <a:off x="228600" y="3321115"/>
            <a:ext cx="4876800" cy="3411416"/>
          </a:xfrm>
          <a:prstGeom prst="rect">
            <a:avLst/>
          </a:prstGeom>
        </p:spPr>
      </p:pic>
    </p:spTree>
    <p:extLst>
      <p:ext uri="{BB962C8B-B14F-4D97-AF65-F5344CB8AC3E}">
        <p14:creationId xmlns:p14="http://schemas.microsoft.com/office/powerpoint/2010/main" val="1933627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fontScale="90000"/>
          </a:bodyPr>
          <a:lstStyle/>
          <a:p>
            <a:r>
              <a:rPr lang="en-US" dirty="0" smtClean="0"/>
              <a:t>Mining Boom Brings Growth</a:t>
            </a:r>
            <a:endParaRPr lang="en-US" dirty="0"/>
          </a:p>
        </p:txBody>
      </p:sp>
      <p:sp>
        <p:nvSpPr>
          <p:cNvPr id="7" name="Content Placeholder 6"/>
          <p:cNvSpPr>
            <a:spLocks noGrp="1"/>
          </p:cNvSpPr>
          <p:nvPr>
            <p:ph sz="half" idx="1"/>
          </p:nvPr>
        </p:nvSpPr>
        <p:spPr>
          <a:xfrm>
            <a:off x="228600" y="1219200"/>
            <a:ext cx="4572000" cy="5410200"/>
          </a:xfrm>
        </p:spPr>
        <p:txBody>
          <a:bodyPr>
            <a:normAutofit/>
          </a:bodyPr>
          <a:lstStyle/>
          <a:p>
            <a:r>
              <a:rPr lang="en-US" sz="2400" dirty="0" smtClean="0"/>
              <a:t>Prior to the Civil War most Americans saw the Great Plains and the west as the Great American Desert and there were few attempts to settle there until after the war (#1)</a:t>
            </a:r>
          </a:p>
          <a:p>
            <a:r>
              <a:rPr lang="en-US" sz="2400" u="sng" dirty="0"/>
              <a:t>f</a:t>
            </a:r>
            <a:r>
              <a:rPr lang="en-US" sz="2400" u="sng" dirty="0" smtClean="0"/>
              <a:t>rontier</a:t>
            </a:r>
            <a:r>
              <a:rPr lang="en-US" sz="2400" dirty="0" smtClean="0"/>
              <a:t> – an undeveloped area (which for the US by 1850 extended to the Pacific Ocean)</a:t>
            </a:r>
          </a:p>
          <a:p>
            <a:r>
              <a:rPr lang="en-US" sz="2400" dirty="0" smtClean="0"/>
              <a:t>More and more people moved to the west and claimed land for mining, ranching and farming, which was further aided by the building of railroads there (#2)</a:t>
            </a:r>
            <a:endParaRPr lang="en-US" sz="2400" dirty="0"/>
          </a:p>
        </p:txBody>
      </p:sp>
      <p:pic>
        <p:nvPicPr>
          <p:cNvPr id="9" name="Content Placeholder 8"/>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5361" t="4501" r="1544" b="10486"/>
          <a:stretch/>
        </p:blipFill>
        <p:spPr>
          <a:xfrm>
            <a:off x="4838131" y="1288472"/>
            <a:ext cx="4178489" cy="2477257"/>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131" y="3810000"/>
            <a:ext cx="4178490" cy="2862266"/>
          </a:xfrm>
          <a:prstGeom prst="rect">
            <a:avLst/>
          </a:prstGeom>
        </p:spPr>
      </p:pic>
    </p:spTree>
    <p:extLst>
      <p:ext uri="{BB962C8B-B14F-4D97-AF65-F5344CB8AC3E}">
        <p14:creationId xmlns:p14="http://schemas.microsoft.com/office/powerpoint/2010/main" val="1856857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Big Business</a:t>
            </a:r>
            <a:endParaRPr lang="en-US" dirty="0"/>
          </a:p>
        </p:txBody>
      </p:sp>
      <p:sp>
        <p:nvSpPr>
          <p:cNvPr id="3" name="Content Placeholder 2"/>
          <p:cNvSpPr>
            <a:spLocks noGrp="1"/>
          </p:cNvSpPr>
          <p:nvPr>
            <p:ph sz="half" idx="1"/>
          </p:nvPr>
        </p:nvSpPr>
        <p:spPr>
          <a:xfrm>
            <a:off x="4038600" y="1219200"/>
            <a:ext cx="4876800" cy="5334000"/>
          </a:xfrm>
        </p:spPr>
        <p:txBody>
          <a:bodyPr>
            <a:normAutofit lnSpcReduction="10000"/>
          </a:bodyPr>
          <a:lstStyle/>
          <a:p>
            <a:r>
              <a:rPr lang="en-US" sz="2400" u="sng" dirty="0" smtClean="0"/>
              <a:t>Comstock Lode</a:t>
            </a:r>
            <a:r>
              <a:rPr lang="en-US" sz="2400" dirty="0" smtClean="0"/>
              <a:t> – a huge deposit of gold and silver found in Nevada in 1859 that lured thousands of miners there</a:t>
            </a:r>
          </a:p>
          <a:p>
            <a:r>
              <a:rPr lang="en-US" sz="2400" dirty="0" smtClean="0"/>
              <a:t>to remove the silver and gold found deep in the rock expensive mining equipment was needed, which made mining big business in the west as only large mining companies could afford it (#2)</a:t>
            </a:r>
          </a:p>
          <a:p>
            <a:r>
              <a:rPr lang="en-US" sz="2400" dirty="0" smtClean="0"/>
              <a:t>Mining deep under ground was dangerous with unsafe equipment, dusty air, explosions and cave-ins, which along with low pay led miners to form unions (#3)</a:t>
            </a:r>
            <a:endParaRPr lang="en-US" sz="2400"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945"/>
          <a:stretch/>
        </p:blipFill>
        <p:spPr>
          <a:xfrm>
            <a:off x="152400" y="1219200"/>
            <a:ext cx="3840414" cy="2667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038600"/>
            <a:ext cx="3810000" cy="2334816"/>
          </a:xfrm>
          <a:prstGeom prst="rect">
            <a:avLst/>
          </a:prstGeom>
        </p:spPr>
      </p:pic>
    </p:spTree>
    <p:extLst>
      <p:ext uri="{BB962C8B-B14F-4D97-AF65-F5344CB8AC3E}">
        <p14:creationId xmlns:p14="http://schemas.microsoft.com/office/powerpoint/2010/main" val="2627074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Settlers &amp; New Towns</a:t>
            </a:r>
            <a:endParaRPr lang="en-US" dirty="0"/>
          </a:p>
        </p:txBody>
      </p:sp>
      <p:sp>
        <p:nvSpPr>
          <p:cNvPr id="3" name="Content Placeholder 2"/>
          <p:cNvSpPr>
            <a:spLocks noGrp="1"/>
          </p:cNvSpPr>
          <p:nvPr>
            <p:ph sz="half" idx="1"/>
          </p:nvPr>
        </p:nvSpPr>
        <p:spPr>
          <a:xfrm>
            <a:off x="228601" y="1143000"/>
            <a:ext cx="4382180" cy="5562600"/>
          </a:xfrm>
        </p:spPr>
        <p:txBody>
          <a:bodyPr>
            <a:normAutofit lnSpcReduction="10000"/>
          </a:bodyPr>
          <a:lstStyle/>
          <a:p>
            <a:r>
              <a:rPr lang="en-US" sz="2400" dirty="0" smtClean="0"/>
              <a:t>Miners came to the west from the eastern US and also from countries all over the world including many experienced miners from Mexico (Settlers #1)</a:t>
            </a:r>
          </a:p>
          <a:p>
            <a:r>
              <a:rPr lang="en-US" sz="2400" u="sng" dirty="0"/>
              <a:t>b</a:t>
            </a:r>
            <a:r>
              <a:rPr lang="en-US" sz="2400" u="sng" dirty="0" smtClean="0"/>
              <a:t>oomtowns</a:t>
            </a:r>
            <a:r>
              <a:rPr lang="en-US" sz="2400" dirty="0" smtClean="0"/>
              <a:t> – communities that grew suddenly when a mine opened that had stores, saloons and boarding houses</a:t>
            </a:r>
          </a:p>
          <a:p>
            <a:r>
              <a:rPr lang="en-US" sz="2400" dirty="0" smtClean="0"/>
              <a:t>Few women or families lived in boomtowns, but those that did helped to turn some of them into successful permanent towns (New Towns #2)</a:t>
            </a:r>
            <a:endParaRPr lang="en-US" sz="2400" dirty="0"/>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648200" y="1060868"/>
            <a:ext cx="4495800" cy="3157258"/>
          </a:xfr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21798"/>
          <a:stretch/>
        </p:blipFill>
        <p:spPr>
          <a:xfrm>
            <a:off x="4648200" y="3962400"/>
            <a:ext cx="4495800" cy="2895600"/>
          </a:xfrm>
          <a:prstGeom prst="rect">
            <a:avLst/>
          </a:prstGeom>
        </p:spPr>
      </p:pic>
    </p:spTree>
    <p:extLst>
      <p:ext uri="{BB962C8B-B14F-4D97-AF65-F5344CB8AC3E}">
        <p14:creationId xmlns:p14="http://schemas.microsoft.com/office/powerpoint/2010/main" val="2934947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The Cattle Kingdom</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3856075"/>
            <a:ext cx="3505200" cy="2975768"/>
          </a:xfrm>
        </p:spPr>
      </p:pic>
      <p:sp>
        <p:nvSpPr>
          <p:cNvPr id="4" name="Content Placeholder 3"/>
          <p:cNvSpPr>
            <a:spLocks noGrp="1"/>
          </p:cNvSpPr>
          <p:nvPr>
            <p:ph sz="half" idx="2"/>
          </p:nvPr>
        </p:nvSpPr>
        <p:spPr>
          <a:xfrm>
            <a:off x="3733800" y="1066800"/>
            <a:ext cx="5105400" cy="5486400"/>
          </a:xfrm>
        </p:spPr>
        <p:txBody>
          <a:bodyPr>
            <a:normAutofit/>
          </a:bodyPr>
          <a:lstStyle/>
          <a:p>
            <a:r>
              <a:rPr lang="en-US" sz="2400" dirty="0" smtClean="0"/>
              <a:t>Cattle ranching was another industry that grew in the west, especially raising longhorns which could survive in dry western Texas (#1)</a:t>
            </a:r>
          </a:p>
          <a:p>
            <a:r>
              <a:rPr lang="en-US" sz="2400" u="sng" dirty="0" smtClean="0"/>
              <a:t>Joseph McCoy </a:t>
            </a:r>
            <a:r>
              <a:rPr lang="en-US" sz="2400" dirty="0" smtClean="0"/>
              <a:t>– built pens for cattle in the railroad shipyards of Abilene, Kansas for shipping cattle to eastern markets which started the </a:t>
            </a:r>
            <a:r>
              <a:rPr lang="en-US" sz="2400" u="sng" dirty="0" smtClean="0"/>
              <a:t>long drive </a:t>
            </a:r>
            <a:r>
              <a:rPr lang="en-US" sz="2400" dirty="0" smtClean="0"/>
              <a:t>of cattle from Texas to Kansas (#2)</a:t>
            </a:r>
          </a:p>
          <a:p>
            <a:r>
              <a:rPr lang="en-US" sz="2400" u="sng" dirty="0" smtClean="0"/>
              <a:t>Cattle Kingdom </a:t>
            </a:r>
            <a:r>
              <a:rPr lang="en-US" sz="2400" dirty="0" smtClean="0"/>
              <a:t>– nickname for the region of the Great Plains extending from Texas to Canada where ranchers raised cattle on the open range in the late 1800s</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066800"/>
            <a:ext cx="3505200" cy="2749391"/>
          </a:xfrm>
          <a:prstGeom prst="rect">
            <a:avLst/>
          </a:prstGeom>
        </p:spPr>
      </p:pic>
    </p:spTree>
    <p:extLst>
      <p:ext uri="{BB962C8B-B14F-4D97-AF65-F5344CB8AC3E}">
        <p14:creationId xmlns:p14="http://schemas.microsoft.com/office/powerpoint/2010/main" val="1892368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267200" cy="685800"/>
          </a:xfrm>
        </p:spPr>
        <p:txBody>
          <a:bodyPr>
            <a:noAutofit/>
          </a:bodyPr>
          <a:lstStyle/>
          <a:p>
            <a:r>
              <a:rPr lang="en-US" sz="3600" dirty="0" smtClean="0"/>
              <a:t>Importance of Cowboys</a:t>
            </a:r>
            <a:endParaRPr lang="en-US" sz="3600" dirty="0"/>
          </a:p>
        </p:txBody>
      </p:sp>
      <p:sp>
        <p:nvSpPr>
          <p:cNvPr id="3" name="Content Placeholder 2"/>
          <p:cNvSpPr>
            <a:spLocks noGrp="1"/>
          </p:cNvSpPr>
          <p:nvPr>
            <p:ph sz="half" idx="1"/>
          </p:nvPr>
        </p:nvSpPr>
        <p:spPr>
          <a:xfrm>
            <a:off x="152400" y="1295400"/>
            <a:ext cx="5257800" cy="5562600"/>
          </a:xfrm>
        </p:spPr>
        <p:txBody>
          <a:bodyPr>
            <a:normAutofit lnSpcReduction="10000"/>
          </a:bodyPr>
          <a:lstStyle/>
          <a:p>
            <a:r>
              <a:rPr lang="en-US" sz="2400" dirty="0" smtClean="0"/>
              <a:t>Cowboys took care of the ranchers' cattle and borrowed the techniques and tools of Mexican vaqueros like the saddle, lariat rope, and hats (#1)</a:t>
            </a:r>
          </a:p>
          <a:p>
            <a:r>
              <a:rPr lang="en-US" sz="2400" u="sng" dirty="0"/>
              <a:t>c</a:t>
            </a:r>
            <a:r>
              <a:rPr lang="en-US" sz="2400" u="sng" dirty="0" smtClean="0"/>
              <a:t>attle drive </a:t>
            </a:r>
            <a:r>
              <a:rPr lang="en-US" sz="2400" dirty="0" smtClean="0"/>
              <a:t>– the long journeys where cattle were driven to market or to other grazing areas which could last months and cover hundreds of miles</a:t>
            </a:r>
          </a:p>
          <a:p>
            <a:r>
              <a:rPr lang="en-US" sz="2400" u="sng" dirty="0" smtClean="0"/>
              <a:t>Chisholm Trail </a:t>
            </a:r>
            <a:r>
              <a:rPr lang="en-US" sz="2400" dirty="0" smtClean="0"/>
              <a:t>– one of the earliest and most popular routes for cattle drives, which ran from San Antonio, Texas to Abilene, Kansas</a:t>
            </a:r>
          </a:p>
          <a:p>
            <a:r>
              <a:rPr lang="en-US" sz="2400" dirty="0" smtClean="0"/>
              <a:t>Law officials tried to keep order in the cattle towns where rowdy cowboys sometimes misbehaved (#3)</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824" y="4114801"/>
            <a:ext cx="3477006" cy="2666999"/>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693"/>
          <a:stretch/>
        </p:blipFill>
        <p:spPr>
          <a:xfrm>
            <a:off x="5440824" y="110836"/>
            <a:ext cx="3477005" cy="4003965"/>
          </a:xfrm>
          <a:prstGeom prst="rect">
            <a:avLst/>
          </a:prstGeom>
        </p:spPr>
      </p:pic>
    </p:spTree>
    <p:extLst>
      <p:ext uri="{BB962C8B-B14F-4D97-AF65-F5344CB8AC3E}">
        <p14:creationId xmlns:p14="http://schemas.microsoft.com/office/powerpoint/2010/main" val="854457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End of the Open Range</a:t>
            </a:r>
            <a:endParaRPr lang="en-US" dirty="0"/>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306" b="1849"/>
          <a:stretch/>
        </p:blipFill>
        <p:spPr>
          <a:xfrm>
            <a:off x="504967" y="1388278"/>
            <a:ext cx="3609834" cy="4944283"/>
          </a:xfrm>
        </p:spPr>
      </p:pic>
      <p:sp>
        <p:nvSpPr>
          <p:cNvPr id="4" name="Content Placeholder 3"/>
          <p:cNvSpPr>
            <a:spLocks noGrp="1"/>
          </p:cNvSpPr>
          <p:nvPr>
            <p:ph sz="half" idx="2"/>
          </p:nvPr>
        </p:nvSpPr>
        <p:spPr>
          <a:xfrm>
            <a:off x="4267200" y="990600"/>
            <a:ext cx="4724400" cy="5867400"/>
          </a:xfrm>
        </p:spPr>
        <p:txBody>
          <a:bodyPr>
            <a:normAutofit/>
          </a:bodyPr>
          <a:lstStyle/>
          <a:p>
            <a:r>
              <a:rPr lang="en-US" sz="2400" dirty="0"/>
              <a:t>C</a:t>
            </a:r>
            <a:r>
              <a:rPr lang="en-US" sz="2400" dirty="0" smtClean="0"/>
              <a:t>attle ranchers eventually competed with farmers who used barbed wire to fence off their lands over the open range lands, which led to sometimes deadly range wars (#1)</a:t>
            </a:r>
          </a:p>
          <a:p>
            <a:r>
              <a:rPr lang="en-US" sz="2400" dirty="0" smtClean="0"/>
              <a:t>The cattle industry also suffered in the 1880s due to overgrazing of lands by the increasingly large herds and unusually severe winters, which led to the financial ruin of many ranchers (#2)</a:t>
            </a:r>
          </a:p>
          <a:p>
            <a:r>
              <a:rPr lang="en-US" sz="2400" dirty="0" smtClean="0"/>
              <a:t>Eventually railroads were built to Texas ending the need for the long drive</a:t>
            </a:r>
            <a:endParaRPr lang="en-US" sz="2400" dirty="0"/>
          </a:p>
        </p:txBody>
      </p:sp>
    </p:spTree>
    <p:extLst>
      <p:ext uri="{BB962C8B-B14F-4D97-AF65-F5344CB8AC3E}">
        <p14:creationId xmlns:p14="http://schemas.microsoft.com/office/powerpoint/2010/main" val="2205311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The Transcontinental Railroad</a:t>
            </a:r>
            <a:endParaRPr lang="en-US" dirty="0"/>
          </a:p>
        </p:txBody>
      </p:sp>
      <p:sp>
        <p:nvSpPr>
          <p:cNvPr id="3" name="Content Placeholder 2"/>
          <p:cNvSpPr>
            <a:spLocks noGrp="1"/>
          </p:cNvSpPr>
          <p:nvPr>
            <p:ph sz="half" idx="1"/>
          </p:nvPr>
        </p:nvSpPr>
        <p:spPr>
          <a:xfrm>
            <a:off x="152400" y="990600"/>
            <a:ext cx="4953000" cy="5715000"/>
          </a:xfrm>
        </p:spPr>
        <p:txBody>
          <a:bodyPr>
            <a:normAutofit lnSpcReduction="10000"/>
          </a:bodyPr>
          <a:lstStyle/>
          <a:p>
            <a:r>
              <a:rPr lang="en-US" sz="2400" dirty="0" smtClean="0"/>
              <a:t>As Americans moved west they needed ways to get supplies and information across the country (#1)</a:t>
            </a:r>
          </a:p>
          <a:p>
            <a:r>
              <a:rPr lang="en-US" sz="2400" u="sng" dirty="0" smtClean="0"/>
              <a:t>Pony Express </a:t>
            </a:r>
            <a:r>
              <a:rPr lang="en-US" sz="2400" dirty="0" smtClean="0"/>
              <a:t>– a system of messengers on horseback that began in 1860 which was eventually replaced by telegraph lines</a:t>
            </a:r>
          </a:p>
          <a:p>
            <a:r>
              <a:rPr lang="en-US" sz="2400" u="sng" dirty="0"/>
              <a:t>t</a:t>
            </a:r>
            <a:r>
              <a:rPr lang="en-US" sz="2400" u="sng" dirty="0" smtClean="0"/>
              <a:t>ranscontinental railroad</a:t>
            </a:r>
            <a:r>
              <a:rPr lang="en-US" sz="2400" dirty="0" smtClean="0"/>
              <a:t> – a railroad that would cross the continent connecting east with west </a:t>
            </a:r>
          </a:p>
          <a:p>
            <a:r>
              <a:rPr lang="en-US" sz="2400" u="sng" dirty="0" smtClean="0"/>
              <a:t>Pacific Railway Acts</a:t>
            </a:r>
            <a:r>
              <a:rPr lang="en-US" sz="2400" dirty="0" smtClean="0"/>
              <a:t> – gave railroad companies loans and large land grants to pay for the building of railroads across the west (#3)</a:t>
            </a:r>
          </a:p>
        </p:txBody>
      </p:sp>
      <p:pic>
        <p:nvPicPr>
          <p:cNvPr id="5" name="Content Placeholder 4"/>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05401" y="914400"/>
            <a:ext cx="3878238" cy="2908904"/>
          </a:xfr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0971" b="11924"/>
          <a:stretch/>
        </p:blipFill>
        <p:spPr>
          <a:xfrm>
            <a:off x="5105401" y="3810000"/>
            <a:ext cx="3878238" cy="2896374"/>
          </a:xfrm>
          <a:prstGeom prst="rect">
            <a:avLst/>
          </a:prstGeom>
        </p:spPr>
      </p:pic>
    </p:spTree>
    <p:extLst>
      <p:ext uri="{BB962C8B-B14F-4D97-AF65-F5344CB8AC3E}">
        <p14:creationId xmlns:p14="http://schemas.microsoft.com/office/powerpoint/2010/main" val="2605538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304800"/>
            <a:ext cx="3276600" cy="838200"/>
          </a:xfrm>
        </p:spPr>
        <p:txBody>
          <a:bodyPr/>
          <a:lstStyle/>
          <a:p>
            <a:r>
              <a:rPr lang="en-US" dirty="0" smtClean="0"/>
              <a:t>Great Race</a:t>
            </a:r>
            <a:endParaRPr lang="en-US" dirty="0"/>
          </a:p>
        </p:txBody>
      </p:sp>
      <p:sp>
        <p:nvSpPr>
          <p:cNvPr id="4" name="Content Placeholder 3"/>
          <p:cNvSpPr>
            <a:spLocks noGrp="1"/>
          </p:cNvSpPr>
          <p:nvPr>
            <p:ph sz="half" idx="2"/>
          </p:nvPr>
        </p:nvSpPr>
        <p:spPr>
          <a:xfrm>
            <a:off x="5257800" y="1371600"/>
            <a:ext cx="3276600" cy="5486400"/>
          </a:xfrm>
        </p:spPr>
        <p:txBody>
          <a:bodyPr>
            <a:normAutofit lnSpcReduction="10000"/>
          </a:bodyPr>
          <a:lstStyle/>
          <a:p>
            <a:r>
              <a:rPr lang="en-US" sz="2400" dirty="0" smtClean="0"/>
              <a:t>In 1863 the </a:t>
            </a:r>
            <a:r>
              <a:rPr lang="en-US" sz="2400" u="sng" dirty="0" smtClean="0"/>
              <a:t>Central</a:t>
            </a:r>
            <a:r>
              <a:rPr lang="en-US" sz="2400" dirty="0" smtClean="0"/>
              <a:t> </a:t>
            </a:r>
            <a:r>
              <a:rPr lang="en-US" sz="2400" u="sng" dirty="0" smtClean="0"/>
              <a:t>Pacific</a:t>
            </a:r>
            <a:r>
              <a:rPr lang="en-US" sz="2400" dirty="0" smtClean="0"/>
              <a:t> company pushed east from Sacramento, California while the </a:t>
            </a:r>
            <a:r>
              <a:rPr lang="en-US" sz="2400" u="sng" dirty="0" smtClean="0"/>
              <a:t>Union Pacific</a:t>
            </a:r>
            <a:r>
              <a:rPr lang="en-US" sz="2400" dirty="0" smtClean="0"/>
              <a:t> pushed west from Omaha, Nebraska (#1)</a:t>
            </a:r>
          </a:p>
          <a:p>
            <a:r>
              <a:rPr lang="en-US" sz="2400" dirty="0" smtClean="0"/>
              <a:t>Union Pacific hired mostly Irish immigrants and Civil War veterans, while the Central Pacific hired mostly Chinese immigrants (#2)</a:t>
            </a:r>
          </a:p>
        </p:txBody>
      </p:sp>
      <p:pic>
        <p:nvPicPr>
          <p:cNvPr id="9" name="Content Placeholder 8"/>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78558" y="304800"/>
            <a:ext cx="4945892" cy="3338477"/>
          </a:xfr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59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743200" y="3682402"/>
            <a:ext cx="2381250" cy="2886075"/>
          </a:xfrm>
          <a:prstGeom prst="rect">
            <a:avLst/>
          </a:prstGeom>
        </p:spPr>
      </p:pic>
      <p:pic>
        <p:nvPicPr>
          <p:cNvPr id="11" name="Picture 10"/>
          <p:cNvPicPr>
            <a:picLocks noChangeAspect="1"/>
          </p:cNvPicPr>
          <p:nvPr/>
        </p:nvPicPr>
        <p:blipFill rotWithShape="1">
          <a:blip r:embed="rId6">
            <a:grayscl/>
            <a:extLst>
              <a:ext uri="{BEBA8EAE-BF5A-486C-A8C5-ECC9F3942E4B}">
                <a14:imgProps xmlns:a14="http://schemas.microsoft.com/office/drawing/2010/main">
                  <a14:imgLayer r:embed="rId7">
                    <a14:imgEffect>
                      <a14:sharpenSoften amount="50000"/>
                    </a14:imgEffect>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rcRect l="32338" b="13494"/>
          <a:stretch/>
        </p:blipFill>
        <p:spPr>
          <a:xfrm>
            <a:off x="152400" y="3676140"/>
            <a:ext cx="2590800" cy="2905985"/>
          </a:xfrm>
          <a:prstGeom prst="rect">
            <a:avLst/>
          </a:prstGeom>
        </p:spPr>
      </p:pic>
    </p:spTree>
    <p:extLst>
      <p:ext uri="{BB962C8B-B14F-4D97-AF65-F5344CB8AC3E}">
        <p14:creationId xmlns:p14="http://schemas.microsoft.com/office/powerpoint/2010/main" val="3267554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825</Words>
  <Application>Microsoft Office PowerPoint</Application>
  <PresentationFormat>On-screen Show (4:3)</PresentationFormat>
  <Paragraphs>46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Modern US History Ch. 18, Section 1 Miners, Ranchers, and Railroads </vt:lpstr>
      <vt:lpstr>Mining Boom Brings Growth</vt:lpstr>
      <vt:lpstr>Big Business</vt:lpstr>
      <vt:lpstr>Settlers &amp; New Towns</vt:lpstr>
      <vt:lpstr>The Cattle Kingdom</vt:lpstr>
      <vt:lpstr>Importance of Cowboys</vt:lpstr>
      <vt:lpstr>End of the Open Range</vt:lpstr>
      <vt:lpstr>The Transcontinental Railroad</vt:lpstr>
      <vt:lpstr>Great Race</vt:lpstr>
      <vt:lpstr>Great Race (continued)</vt:lpstr>
      <vt:lpstr>Golden Spike</vt:lpstr>
      <vt:lpstr>PowerPoint Presentation</vt:lpstr>
    </vt:vector>
  </TitlesOfParts>
  <Company>Waterford Union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US History Ch. 18, Section 1 Miners, Ranchers, and Railroads</dc:title>
  <dc:creator>Leonard Jon</dc:creator>
  <cp:lastModifiedBy>Vogt Joseph</cp:lastModifiedBy>
  <cp:revision>37</cp:revision>
  <dcterms:created xsi:type="dcterms:W3CDTF">2011-10-16T12:31:17Z</dcterms:created>
  <dcterms:modified xsi:type="dcterms:W3CDTF">2012-10-22T15:24:36Z</dcterms:modified>
</cp:coreProperties>
</file>