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69" r:id="rId4"/>
    <p:sldId id="271" r:id="rId5"/>
    <p:sldId id="268" r:id="rId6"/>
    <p:sldId id="267" r:id="rId7"/>
    <p:sldId id="266" r:id="rId8"/>
    <p:sldId id="263" r:id="rId9"/>
    <p:sldId id="262" r:id="rId10"/>
    <p:sldId id="272" r:id="rId11"/>
    <p:sldId id="273" r:id="rId12"/>
    <p:sldId id="261" r:id="rId13"/>
    <p:sldId id="274" r:id="rId14"/>
    <p:sldId id="259"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BD394C-C0B3-4287-AE14-2159CEC5964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30218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D394C-C0B3-4287-AE14-2159CEC5964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429201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D394C-C0B3-4287-AE14-2159CEC5964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4029025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0E500C-3519-4873-8139-5F0671A42883}" type="slidenum">
              <a:rPr lang="en-US"/>
              <a:pPr>
                <a:defRPr/>
              </a:pPr>
              <a:t>‹#›</a:t>
            </a:fld>
            <a:endParaRPr lang="en-US"/>
          </a:p>
        </p:txBody>
      </p:sp>
    </p:spTree>
    <p:extLst>
      <p:ext uri="{BB962C8B-B14F-4D97-AF65-F5344CB8AC3E}">
        <p14:creationId xmlns:p14="http://schemas.microsoft.com/office/powerpoint/2010/main" val="53591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DB4E67-DEC7-4B31-BC3F-AC9E0207170B}" type="slidenum">
              <a:rPr lang="en-US"/>
              <a:pPr>
                <a:defRPr/>
              </a:pPr>
              <a:t>‹#›</a:t>
            </a:fld>
            <a:endParaRPr lang="en-US"/>
          </a:p>
        </p:txBody>
      </p:sp>
    </p:spTree>
    <p:extLst>
      <p:ext uri="{BB962C8B-B14F-4D97-AF65-F5344CB8AC3E}">
        <p14:creationId xmlns:p14="http://schemas.microsoft.com/office/powerpoint/2010/main" val="339656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BD394C-C0B3-4287-AE14-2159CEC5964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72020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D394C-C0B3-4287-AE14-2159CEC59643}" type="datetimeFigureOut">
              <a:rPr lang="en-US" smtClean="0"/>
              <a:t>11/28/2012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80053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BD394C-C0B3-4287-AE14-2159CEC59643}" type="datetimeFigureOut">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62928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BD394C-C0B3-4287-AE14-2159CEC59643}" type="datetimeFigureOut">
              <a:rPr lang="en-US" smtClean="0"/>
              <a:t>11/28/2012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274592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BD394C-C0B3-4287-AE14-2159CEC59643}" type="datetimeFigureOut">
              <a:rPr lang="en-US" smtClean="0"/>
              <a:t>11/28/2012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44974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D394C-C0B3-4287-AE14-2159CEC59643}" type="datetimeFigureOut">
              <a:rPr lang="en-US" smtClean="0"/>
              <a:t>11/28/2012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15452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394C-C0B3-4287-AE14-2159CEC59643}" type="datetimeFigureOut">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65956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394C-C0B3-4287-AE14-2159CEC59643}" type="datetimeFigureOut">
              <a:rPr lang="en-US" smtClean="0"/>
              <a:t>11/28/2012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FB8B-C01B-467C-991B-AF0AC1BCA344}" type="slidenum">
              <a:rPr lang="en-US" smtClean="0"/>
              <a:t>‹#›</a:t>
            </a:fld>
            <a:endParaRPr lang="en-US"/>
          </a:p>
        </p:txBody>
      </p:sp>
    </p:spTree>
    <p:extLst>
      <p:ext uri="{BB962C8B-B14F-4D97-AF65-F5344CB8AC3E}">
        <p14:creationId xmlns:p14="http://schemas.microsoft.com/office/powerpoint/2010/main" val="1448367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394C-C0B3-4287-AE14-2159CEC59643}" type="datetimeFigureOut">
              <a:rPr lang="en-US" smtClean="0"/>
              <a:t>11/28/2012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4FB8B-C01B-467C-991B-AF0AC1BCA344}" type="slidenum">
              <a:rPr lang="en-US" smtClean="0"/>
              <a:t>‹#›</a:t>
            </a:fld>
            <a:endParaRPr lang="en-US"/>
          </a:p>
        </p:txBody>
      </p:sp>
    </p:spTree>
    <p:extLst>
      <p:ext uri="{BB962C8B-B14F-4D97-AF65-F5344CB8AC3E}">
        <p14:creationId xmlns:p14="http://schemas.microsoft.com/office/powerpoint/2010/main" val="1091270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jpeg"/><Relationship Id="rId1" Type="http://schemas.openxmlformats.org/officeDocument/2006/relationships/slideLayout" Target="../slideLayouts/slideLayout12.xml"/><Relationship Id="rId5" Type="http://schemas.microsoft.com/office/2007/relationships/hdphoto" Target="../media/hdphoto12.wdp"/><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jpeg"/><Relationship Id="rId1" Type="http://schemas.openxmlformats.org/officeDocument/2006/relationships/slideLayout" Target="../slideLayouts/slideLayout12.xml"/><Relationship Id="rId5" Type="http://schemas.microsoft.com/office/2007/relationships/hdphoto" Target="../media/hdphoto14.wdp"/><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jpeg"/><Relationship Id="rId1" Type="http://schemas.openxmlformats.org/officeDocument/2006/relationships/slideLayout" Target="../slideLayouts/slideLayout12.xml"/><Relationship Id="rId5" Type="http://schemas.microsoft.com/office/2007/relationships/hdphoto" Target="../media/hdphoto16.wdp"/><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2.png"/><Relationship Id="rId1" Type="http://schemas.openxmlformats.org/officeDocument/2006/relationships/slideLayout" Target="../slideLayouts/slideLayout12.xml"/><Relationship Id="rId5" Type="http://schemas.microsoft.com/office/2007/relationships/hdphoto" Target="../media/hdphoto19.wdp"/><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5.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4.xml"/><Relationship Id="rId5" Type="http://schemas.microsoft.com/office/2007/relationships/hdphoto" Target="../media/hdphoto6.wdp"/><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3048000"/>
          </a:xfrm>
        </p:spPr>
        <p:txBody>
          <a:bodyPr/>
          <a:lstStyle/>
          <a:p>
            <a:pPr eaLnBrk="1" hangingPunct="1">
              <a:defRPr/>
            </a:pPr>
            <a:r>
              <a:rPr lang="en-US" b="1" dirty="0" smtClean="0">
                <a:solidFill>
                  <a:schemeClr val="accent4">
                    <a:lumMod val="10000"/>
                  </a:schemeClr>
                </a:solidFill>
              </a:rPr>
              <a:t>Chapter 21, Section 1</a:t>
            </a:r>
            <a:br>
              <a:rPr lang="en-US" b="1" dirty="0" smtClean="0">
                <a:solidFill>
                  <a:schemeClr val="accent4">
                    <a:lumMod val="10000"/>
                  </a:schemeClr>
                </a:solidFill>
              </a:rPr>
            </a:br>
            <a:r>
              <a:rPr lang="en-US" b="1" dirty="0" smtClean="0">
                <a:solidFill>
                  <a:schemeClr val="accent4">
                    <a:lumMod val="10000"/>
                  </a:schemeClr>
                </a:solidFill>
              </a:rPr>
              <a:t>“The </a:t>
            </a:r>
            <a:r>
              <a:rPr lang="en-US" b="1" dirty="0">
                <a:solidFill>
                  <a:schemeClr val="accent4">
                    <a:lumMod val="10000"/>
                  </a:schemeClr>
                </a:solidFill>
              </a:rPr>
              <a:t>Gilded Age and the Progressive </a:t>
            </a:r>
            <a:r>
              <a:rPr lang="en-US" b="1" dirty="0" smtClean="0">
                <a:solidFill>
                  <a:schemeClr val="accent4">
                    <a:lumMod val="10000"/>
                  </a:schemeClr>
                </a:solidFill>
              </a:rPr>
              <a:t>Movement”</a:t>
            </a:r>
            <a:r>
              <a:rPr lang="en-US" b="1" dirty="0">
                <a:solidFill>
                  <a:schemeClr val="accent4">
                    <a:lumMod val="10000"/>
                  </a:schemeClr>
                </a:solidFill>
              </a:rPr>
              <a:t/>
            </a:r>
            <a:br>
              <a:rPr lang="en-US" b="1" dirty="0">
                <a:solidFill>
                  <a:schemeClr val="accent4">
                    <a:lumMod val="10000"/>
                  </a:schemeClr>
                </a:solidFill>
              </a:rPr>
            </a:br>
            <a:endParaRPr lang="en-US" b="1" dirty="0" smtClean="0">
              <a:solidFill>
                <a:schemeClr val="accent4">
                  <a:lumMod val="10000"/>
                </a:schemeClr>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3047999"/>
            <a:ext cx="4191000" cy="2751985"/>
          </a:xfrm>
          <a:prstGeom prst="rect">
            <a:avLst/>
          </a:prstGeom>
          <a:ln>
            <a:noFill/>
          </a:ln>
          <a:effectLst>
            <a:softEdge rad="112500"/>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6388"/>
          <a:stretch/>
        </p:blipFill>
        <p:spPr>
          <a:xfrm>
            <a:off x="4724399" y="3024389"/>
            <a:ext cx="4055101" cy="2775595"/>
          </a:xfrm>
          <a:prstGeom prst="rect">
            <a:avLst/>
          </a:prstGeom>
          <a:ln>
            <a:noFill/>
          </a:ln>
          <a:effectLst>
            <a:softEdge rad="112500"/>
          </a:effectLst>
        </p:spPr>
      </p:pic>
    </p:spTree>
    <p:extLst>
      <p:ext uri="{BB962C8B-B14F-4D97-AF65-F5344CB8AC3E}">
        <p14:creationId xmlns:p14="http://schemas.microsoft.com/office/powerpoint/2010/main" val="3430907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609600" y="228600"/>
            <a:ext cx="8153400" cy="2971800"/>
          </a:xfrm>
        </p:spPr>
        <p:txBody>
          <a:bodyPr>
            <a:normAutofit lnSpcReduction="10000"/>
          </a:bodyPr>
          <a:lstStyle/>
          <a:p>
            <a:pPr marL="0" indent="0">
              <a:buNone/>
            </a:pPr>
            <a:r>
              <a:rPr lang="en-US" u="sng" dirty="0" smtClean="0"/>
              <a:t>Pendleton Civil Service Act</a:t>
            </a:r>
            <a:r>
              <a:rPr lang="en-US" dirty="0" smtClean="0"/>
              <a:t> – law passed in 1883 that set up a merit system for awarding federal jobs (often requiring applicants to take an exam) to get the most qualified people the job, which eliminated some of the corruption in govt. from the patronage system</a:t>
            </a:r>
            <a:endParaRPr lang="en-US" dirty="0"/>
          </a:p>
        </p:txBody>
      </p:sp>
      <p:pic>
        <p:nvPicPr>
          <p:cNvPr id="7" name="Content Placeholder 6"/>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9200" y="2895600"/>
            <a:ext cx="6940114" cy="3818807"/>
          </a:xfrm>
        </p:spPr>
      </p:pic>
    </p:spTree>
    <p:extLst>
      <p:ext uri="{BB962C8B-B14F-4D97-AF65-F5344CB8AC3E}">
        <p14:creationId xmlns:p14="http://schemas.microsoft.com/office/powerpoint/2010/main" val="278274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81000" y="228600"/>
            <a:ext cx="5105400" cy="6400800"/>
          </a:xfrm>
        </p:spPr>
        <p:txBody>
          <a:bodyPr>
            <a:normAutofit fontScale="92500" lnSpcReduction="20000"/>
          </a:bodyPr>
          <a:lstStyle/>
          <a:p>
            <a:r>
              <a:rPr lang="en-US" u="sng" dirty="0" smtClean="0"/>
              <a:t>Progressives</a:t>
            </a:r>
            <a:r>
              <a:rPr lang="en-US" dirty="0" smtClean="0"/>
              <a:t> – a group of reformers in the late 1800s that tried to improve society and solve the problems caused by rapid industrial and urban growth</a:t>
            </a:r>
          </a:p>
          <a:p>
            <a:r>
              <a:rPr lang="en-US" u="sng" dirty="0" smtClean="0"/>
              <a:t>Muckrakers</a:t>
            </a:r>
            <a:r>
              <a:rPr lang="en-US" dirty="0" smtClean="0"/>
              <a:t> – journalists during the progressive era who wrote stories that described problems in society (such as child labor, racial discrimination, slum housing or corruption in business and govt.), which influenced voters and politicians to back reforms addressing these problems</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791200" y="2627912"/>
            <a:ext cx="2590800" cy="4090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91200" y="6439"/>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0060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417638"/>
          </a:xfrm>
        </p:spPr>
        <p:txBody>
          <a:bodyPr>
            <a:normAutofit fontScale="90000"/>
          </a:bodyPr>
          <a:lstStyle/>
          <a:p>
            <a:pPr eaLnBrk="1" hangingPunct="1">
              <a:defRPr/>
            </a:pPr>
            <a:r>
              <a:rPr lang="en-US" b="1" dirty="0" smtClean="0"/>
              <a:t>Progressive reformers had many successes in helping the urban poor.</a:t>
            </a:r>
          </a:p>
        </p:txBody>
      </p:sp>
      <p:sp>
        <p:nvSpPr>
          <p:cNvPr id="28675" name="Text Placeholder 2"/>
          <p:cNvSpPr>
            <a:spLocks noGrp="1"/>
          </p:cNvSpPr>
          <p:nvPr>
            <p:ph type="body" sz="half" idx="1"/>
          </p:nvPr>
        </p:nvSpPr>
        <p:spPr/>
        <p:txBody>
          <a:bodyPr>
            <a:normAutofit/>
          </a:bodyPr>
          <a:lstStyle/>
          <a:p>
            <a:pPr eaLnBrk="1" hangingPunct="1">
              <a:lnSpc>
                <a:spcPct val="90000"/>
              </a:lnSpc>
              <a:defRPr/>
            </a:pPr>
            <a:endParaRPr lang="en-US" b="1" dirty="0" smtClean="0">
              <a:solidFill>
                <a:schemeClr val="accent4">
                  <a:lumMod val="10000"/>
                </a:schemeClr>
              </a:solidFill>
            </a:endParaRPr>
          </a:p>
          <a:p>
            <a:pPr eaLnBrk="1" hangingPunct="1">
              <a:defRPr/>
            </a:pPr>
            <a:endParaRPr lang="en-US" dirty="0" smtClean="0"/>
          </a:p>
        </p:txBody>
      </p:sp>
      <p:sp>
        <p:nvSpPr>
          <p:cNvPr id="28676" name="Content Placeholder 3"/>
          <p:cNvSpPr>
            <a:spLocks noGrp="1"/>
          </p:cNvSpPr>
          <p:nvPr>
            <p:ph sz="half" idx="2"/>
          </p:nvPr>
        </p:nvSpPr>
        <p:spPr>
          <a:xfrm>
            <a:off x="3657600" y="1547824"/>
            <a:ext cx="5257800" cy="5310176"/>
          </a:xfrm>
        </p:spPr>
        <p:txBody>
          <a:bodyPr>
            <a:normAutofit/>
          </a:bodyPr>
          <a:lstStyle/>
          <a:p>
            <a:pPr eaLnBrk="1" hangingPunct="1">
              <a:defRPr/>
            </a:pPr>
            <a:r>
              <a:rPr lang="en-US" sz="2400" dirty="0" smtClean="0"/>
              <a:t>They pushed for safer building codes and laws such as the N.Y. State Tenement House Act which required running water in housing</a:t>
            </a:r>
          </a:p>
          <a:p>
            <a:pPr eaLnBrk="1" hangingPunct="1">
              <a:defRPr/>
            </a:pPr>
            <a:r>
              <a:rPr lang="en-US" sz="2400" dirty="0" smtClean="0"/>
              <a:t>Created settlement houses which helped those in slum neighborhoods</a:t>
            </a:r>
          </a:p>
          <a:p>
            <a:pPr eaLnBrk="1" hangingPunct="1">
              <a:defRPr/>
            </a:pPr>
            <a:r>
              <a:rPr lang="en-US" sz="2400" dirty="0" smtClean="0"/>
              <a:t>Built new public parks</a:t>
            </a:r>
          </a:p>
          <a:p>
            <a:pPr eaLnBrk="1" hangingPunct="1">
              <a:defRPr/>
            </a:pPr>
            <a:r>
              <a:rPr lang="en-US" sz="2400" dirty="0" smtClean="0"/>
              <a:t>Began to address problems such as pollution, impure water, and garbage collection which caused death rates to drop</a:t>
            </a:r>
          </a:p>
          <a:p>
            <a:pPr eaLnBrk="1" hangingPunct="1">
              <a:defRPr/>
            </a:pPr>
            <a:r>
              <a:rPr lang="en-US" sz="2400" dirty="0" smtClean="0"/>
              <a:t>Set up kindergartens and passed laws requiring children to go to school</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1124" y="1547824"/>
            <a:ext cx="3562350" cy="242887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6099" y="3994944"/>
            <a:ext cx="3564496" cy="2881301"/>
          </a:xfrm>
          <a:prstGeom prst="rect">
            <a:avLst/>
          </a:prstGeom>
        </p:spPr>
      </p:pic>
    </p:spTree>
    <p:extLst>
      <p:ext uri="{BB962C8B-B14F-4D97-AF65-F5344CB8AC3E}">
        <p14:creationId xmlns:p14="http://schemas.microsoft.com/office/powerpoint/2010/main" val="382447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304800" y="228600"/>
            <a:ext cx="4419600" cy="6324600"/>
          </a:xfrm>
        </p:spPr>
        <p:txBody>
          <a:bodyPr>
            <a:normAutofit fontScale="85000" lnSpcReduction="10000"/>
          </a:bodyPr>
          <a:lstStyle/>
          <a:p>
            <a:r>
              <a:rPr lang="en-US" u="sng" dirty="0" smtClean="0"/>
              <a:t>John Dewey</a:t>
            </a:r>
            <a:r>
              <a:rPr lang="en-US" dirty="0" smtClean="0"/>
              <a:t> – a philosopher and writer of the progressive era that was a key supporter of early childhood education and wanted children to learn problem-solving skills, not just the memorization of facts</a:t>
            </a:r>
          </a:p>
          <a:p>
            <a:r>
              <a:rPr lang="en-US" dirty="0" smtClean="0"/>
              <a:t>He believed that education was the key to democracy as it requires well-informed population, which was especially true in the era of mass immigration in which he lived</a:t>
            </a:r>
            <a:endParaRPr lang="en-US" dirty="0"/>
          </a:p>
        </p:txBody>
      </p:sp>
      <p:pic>
        <p:nvPicPr>
          <p:cNvPr id="5" name="Content Placeholder 4"/>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762500" y="3788535"/>
            <a:ext cx="4191000" cy="2863687"/>
          </a:xfr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4953000" y="10732"/>
            <a:ext cx="3810000" cy="3810000"/>
          </a:xfrm>
          <a:prstGeom prst="rect">
            <a:avLst/>
          </a:prstGeom>
        </p:spPr>
      </p:pic>
    </p:spTree>
    <p:extLst>
      <p:ext uri="{BB962C8B-B14F-4D97-AF65-F5344CB8AC3E}">
        <p14:creationId xmlns:p14="http://schemas.microsoft.com/office/powerpoint/2010/main" val="35679774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74638"/>
            <a:ext cx="5486400" cy="1143000"/>
          </a:xfrm>
        </p:spPr>
        <p:txBody>
          <a:bodyPr>
            <a:normAutofit fontScale="90000"/>
          </a:bodyPr>
          <a:lstStyle/>
          <a:p>
            <a:pPr eaLnBrk="1" hangingPunct="1">
              <a:defRPr/>
            </a:pPr>
            <a:r>
              <a:rPr lang="en-US" b="1" dirty="0" smtClean="0"/>
              <a:t>Expanding Democracy </a:t>
            </a:r>
            <a:br>
              <a:rPr lang="en-US" b="1" dirty="0" smtClean="0"/>
            </a:br>
            <a:r>
              <a:rPr lang="en-US" b="1" dirty="0" smtClean="0"/>
              <a:t>&amp; Voting Reforms</a:t>
            </a:r>
          </a:p>
        </p:txBody>
      </p:sp>
      <p:sp>
        <p:nvSpPr>
          <p:cNvPr id="6147" name="Rectangle 3"/>
          <p:cNvSpPr>
            <a:spLocks noGrp="1" noChangeArrowheads="1"/>
          </p:cNvSpPr>
          <p:nvPr>
            <p:ph type="body" idx="1"/>
          </p:nvPr>
        </p:nvSpPr>
        <p:spPr>
          <a:xfrm>
            <a:off x="0" y="1676400"/>
            <a:ext cx="8839200" cy="4953000"/>
          </a:xfrm>
        </p:spPr>
        <p:txBody>
          <a:bodyPr>
            <a:normAutofit fontScale="85000" lnSpcReduction="20000"/>
          </a:bodyPr>
          <a:lstStyle/>
          <a:p>
            <a:pPr lvl="1">
              <a:lnSpc>
                <a:spcPct val="90000"/>
              </a:lnSpc>
              <a:buFont typeface="Arial" pitchFamily="34" charset="0"/>
              <a:buChar char="•"/>
              <a:defRPr/>
            </a:pPr>
            <a:r>
              <a:rPr lang="en-US" u="sng" dirty="0" smtClean="0"/>
              <a:t>Govt.-prepared Ballots</a:t>
            </a:r>
            <a:r>
              <a:rPr lang="en-US" dirty="0" smtClean="0"/>
              <a:t>: listed all </a:t>
            </a:r>
          </a:p>
          <a:p>
            <a:pPr marL="457200" lvl="1" indent="0">
              <a:lnSpc>
                <a:spcPct val="90000"/>
              </a:lnSpc>
              <a:buNone/>
              <a:defRPr/>
            </a:pPr>
            <a:r>
              <a:rPr lang="en-US" dirty="0" smtClean="0"/>
              <a:t>    candidates (as opposed to the ones </a:t>
            </a:r>
          </a:p>
          <a:p>
            <a:pPr marL="457200" lvl="1" indent="0">
              <a:lnSpc>
                <a:spcPct val="90000"/>
              </a:lnSpc>
              <a:buNone/>
              <a:defRPr/>
            </a:pPr>
            <a:r>
              <a:rPr lang="en-US" dirty="0"/>
              <a:t> </a:t>
            </a:r>
            <a:r>
              <a:rPr lang="en-US" dirty="0" smtClean="0"/>
              <a:t>   issued by political machines listing </a:t>
            </a:r>
          </a:p>
          <a:p>
            <a:pPr marL="457200" lvl="1" indent="0">
              <a:lnSpc>
                <a:spcPct val="90000"/>
              </a:lnSpc>
              <a:buNone/>
              <a:defRPr/>
            </a:pPr>
            <a:r>
              <a:rPr lang="en-US" dirty="0"/>
              <a:t> </a:t>
            </a:r>
            <a:r>
              <a:rPr lang="en-US" dirty="0" smtClean="0"/>
              <a:t>   only their candidates)</a:t>
            </a:r>
            <a:endParaRPr lang="en-US" u="sng" dirty="0"/>
          </a:p>
          <a:p>
            <a:pPr lvl="1">
              <a:spcAft>
                <a:spcPts val="600"/>
              </a:spcAft>
              <a:buFont typeface="Arial" pitchFamily="34" charset="0"/>
              <a:buChar char="•"/>
              <a:defRPr/>
            </a:pPr>
            <a:r>
              <a:rPr lang="en-US" u="sng" dirty="0" smtClean="0"/>
              <a:t>Secret Ballot</a:t>
            </a:r>
            <a:r>
              <a:rPr lang="en-US" dirty="0" smtClean="0"/>
              <a:t>: ensured privacy for voters</a:t>
            </a:r>
            <a:endParaRPr lang="en-US" u="sng" dirty="0" smtClean="0"/>
          </a:p>
          <a:p>
            <a:pPr lvl="1">
              <a:spcAft>
                <a:spcPts val="600"/>
              </a:spcAft>
              <a:buFont typeface="Arial" pitchFamily="34" charset="0"/>
              <a:buChar char="•"/>
              <a:defRPr/>
            </a:pPr>
            <a:r>
              <a:rPr lang="en-US" u="sng" dirty="0" smtClean="0"/>
              <a:t>Direct Primary</a:t>
            </a:r>
            <a:r>
              <a:rPr lang="en-US" dirty="0" smtClean="0"/>
              <a:t>: voters choose candidates, not party bosses</a:t>
            </a:r>
          </a:p>
          <a:p>
            <a:pPr lvl="1">
              <a:spcAft>
                <a:spcPts val="600"/>
              </a:spcAft>
              <a:buFont typeface="Arial" pitchFamily="34" charset="0"/>
              <a:buChar char="•"/>
              <a:defRPr/>
            </a:pPr>
            <a:r>
              <a:rPr lang="en-US" u="sng" dirty="0" smtClean="0"/>
              <a:t>Initiative</a:t>
            </a:r>
            <a:r>
              <a:rPr lang="en-US" dirty="0" smtClean="0"/>
              <a:t>: voters propose laws directly through petition</a:t>
            </a:r>
          </a:p>
          <a:p>
            <a:pPr lvl="1">
              <a:spcAft>
                <a:spcPts val="600"/>
              </a:spcAft>
              <a:buFont typeface="Arial" pitchFamily="34" charset="0"/>
              <a:buChar char="•"/>
              <a:defRPr/>
            </a:pPr>
            <a:r>
              <a:rPr lang="en-US" u="sng" dirty="0" smtClean="0"/>
              <a:t>Referendum</a:t>
            </a:r>
            <a:r>
              <a:rPr lang="en-US" dirty="0" smtClean="0"/>
              <a:t>: voters get to approve or reject a law that has been proposed or passed by a governing body</a:t>
            </a:r>
          </a:p>
          <a:p>
            <a:pPr lvl="1">
              <a:spcAft>
                <a:spcPts val="600"/>
              </a:spcAft>
              <a:buFont typeface="Arial" pitchFamily="34" charset="0"/>
              <a:buChar char="•"/>
              <a:defRPr/>
            </a:pPr>
            <a:r>
              <a:rPr lang="en-US" u="sng" dirty="0" smtClean="0"/>
              <a:t>Recall</a:t>
            </a:r>
            <a:r>
              <a:rPr lang="en-US" dirty="0" smtClean="0"/>
              <a:t>: voters directly remove somebody from elected office before their term in office is over</a:t>
            </a:r>
          </a:p>
          <a:p>
            <a:pPr lvl="1">
              <a:spcAft>
                <a:spcPts val="600"/>
              </a:spcAft>
              <a:buFont typeface="Arial" pitchFamily="34" charset="0"/>
              <a:buChar char="•"/>
              <a:defRPr/>
            </a:pPr>
            <a:r>
              <a:rPr lang="en-US" u="sng" dirty="0" smtClean="0"/>
              <a:t>17</a:t>
            </a:r>
            <a:r>
              <a:rPr lang="en-US" u="sng" baseline="30000" dirty="0" smtClean="0"/>
              <a:t>th</a:t>
            </a:r>
            <a:r>
              <a:rPr lang="en-US" u="sng" dirty="0" smtClean="0"/>
              <a:t> Amendment</a:t>
            </a:r>
            <a:r>
              <a:rPr lang="en-US" dirty="0" smtClean="0"/>
              <a:t>: U.S. Senators are now elected directly by the voters (instead of by state legislatures)</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15000" y="428223"/>
            <a:ext cx="3269148" cy="2590800"/>
          </a:xfrm>
          <a:prstGeom prst="rect">
            <a:avLst/>
          </a:prstGeom>
        </p:spPr>
      </p:pic>
    </p:spTree>
    <p:extLst>
      <p:ext uri="{BB962C8B-B14F-4D97-AF65-F5344CB8AC3E}">
        <p14:creationId xmlns:p14="http://schemas.microsoft.com/office/powerpoint/2010/main" val="11745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147">
                                            <p:txEl>
                                              <p:pRg st="6" end="6"/>
                                            </p:txEl>
                                          </p:spTgt>
                                        </p:tgtEl>
                                        <p:attrNameLst>
                                          <p:attrName>style.visibility</p:attrName>
                                        </p:attrNameLst>
                                      </p:cBhvr>
                                      <p:to>
                                        <p:strVal val="visible"/>
                                      </p:to>
                                    </p:set>
                                    <p:anim calcmode="lin" valueType="num">
                                      <p:cBhvr additive="base">
                                        <p:cTn id="43"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9" dur="500"/>
                                        <p:tgtEl>
                                          <p:spTgt spid="6147">
                                            <p:txEl>
                                              <p:pRg st="7" end="7"/>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6147">
                                            <p:txEl>
                                              <p:pRg st="8" end="8"/>
                                            </p:txEl>
                                          </p:spTgt>
                                        </p:tgtEl>
                                        <p:attrNameLst>
                                          <p:attrName>style.visibility</p:attrName>
                                        </p:attrNameLst>
                                      </p:cBhvr>
                                      <p:to>
                                        <p:strVal val="visible"/>
                                      </p:to>
                                    </p:set>
                                    <p:animEffect transition="in" filter="blinds(horizontal)">
                                      <p:cBhvr>
                                        <p:cTn id="54" dur="500"/>
                                        <p:tgtEl>
                                          <p:spTgt spid="6147">
                                            <p:txEl>
                                              <p:pRg st="8" end="8"/>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6147">
                                            <p:txEl>
                                              <p:pRg st="9" end="9"/>
                                            </p:txEl>
                                          </p:spTgt>
                                        </p:tgtEl>
                                        <p:attrNameLst>
                                          <p:attrName>style.visibility</p:attrName>
                                        </p:attrNameLst>
                                      </p:cBhvr>
                                      <p:to>
                                        <p:strVal val="visible"/>
                                      </p:to>
                                    </p:set>
                                    <p:animEffect transition="in" filter="blinds(horizontal)">
                                      <p:cBhvr>
                                        <p:cTn id="59"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152400" y="191770"/>
            <a:ext cx="5443470" cy="6553200"/>
          </a:xfrm>
        </p:spPr>
        <p:txBody>
          <a:bodyPr>
            <a:normAutofit fontScale="62500" lnSpcReduction="20000"/>
          </a:bodyPr>
          <a:lstStyle/>
          <a:p>
            <a:pPr>
              <a:defRPr/>
            </a:pPr>
            <a:r>
              <a:rPr lang="en-US" sz="4000" u="sng" dirty="0" smtClean="0"/>
              <a:t>Robert La </a:t>
            </a:r>
            <a:r>
              <a:rPr lang="en-US" sz="4000" u="sng" dirty="0" err="1" smtClean="0"/>
              <a:t>Follette</a:t>
            </a:r>
            <a:r>
              <a:rPr lang="en-US" sz="4000" dirty="0" smtClean="0"/>
              <a:t> – Progressive Republican known as “Fighting Bob”</a:t>
            </a:r>
          </a:p>
          <a:p>
            <a:pPr>
              <a:defRPr/>
            </a:pPr>
            <a:r>
              <a:rPr lang="en-US" sz="4000" dirty="0" smtClean="0"/>
              <a:t>Served as a Congressman, then Governor, then Senator for Wisconsin</a:t>
            </a:r>
          </a:p>
          <a:p>
            <a:pPr>
              <a:defRPr/>
            </a:pPr>
            <a:r>
              <a:rPr lang="en-US" sz="4000" dirty="0"/>
              <a:t>Spearheaded many Progressive reforms</a:t>
            </a:r>
          </a:p>
          <a:p>
            <a:pPr lvl="1">
              <a:defRPr/>
            </a:pPr>
            <a:r>
              <a:rPr lang="en-US" sz="4000" dirty="0"/>
              <a:t>Decreased power of political machines</a:t>
            </a:r>
          </a:p>
          <a:p>
            <a:pPr lvl="1">
              <a:defRPr/>
            </a:pPr>
            <a:r>
              <a:rPr lang="en-US" sz="4000" dirty="0"/>
              <a:t>Fought for clean government</a:t>
            </a:r>
          </a:p>
          <a:p>
            <a:pPr lvl="1">
              <a:defRPr/>
            </a:pPr>
            <a:r>
              <a:rPr lang="en-US" sz="4000" dirty="0"/>
              <a:t>Fought for laws that made politicians </a:t>
            </a:r>
            <a:r>
              <a:rPr lang="en-US" sz="4000" dirty="0" smtClean="0"/>
              <a:t>accountable</a:t>
            </a:r>
          </a:p>
          <a:p>
            <a:pPr>
              <a:defRPr/>
            </a:pPr>
            <a:r>
              <a:rPr lang="en-US" sz="4000" dirty="0" smtClean="0"/>
              <a:t>Had university professors and experts help write laws</a:t>
            </a:r>
          </a:p>
          <a:p>
            <a:pPr>
              <a:defRPr/>
            </a:pPr>
            <a:r>
              <a:rPr lang="en-US" sz="4000" dirty="0" smtClean="0"/>
              <a:t>His model for progressive reforms was copied by other states and became known as the “Wisconsin Idea”</a:t>
            </a:r>
          </a:p>
          <a:p>
            <a:pPr>
              <a:defRPr/>
            </a:pPr>
            <a:r>
              <a:rPr lang="en-US" sz="4000" dirty="0" smtClean="0"/>
              <a:t>Unsuccessfully ran for President in 1912 and 1924</a:t>
            </a:r>
          </a:p>
          <a:p>
            <a:pPr lvl="1">
              <a:defRPr/>
            </a:pPr>
            <a:endParaRPr lang="en-US" sz="2400" dirty="0"/>
          </a:p>
        </p:txBody>
      </p:sp>
      <p:pic>
        <p:nvPicPr>
          <p:cNvPr id="15365"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30214" y="183184"/>
            <a:ext cx="31242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38801" y="3377947"/>
            <a:ext cx="3125796" cy="3480053"/>
          </a:xfrm>
          <a:prstGeom prst="rect">
            <a:avLst/>
          </a:prstGeom>
        </p:spPr>
      </p:pic>
    </p:spTree>
    <p:extLst>
      <p:ext uri="{BB962C8B-B14F-4D97-AF65-F5344CB8AC3E}">
        <p14:creationId xmlns:p14="http://schemas.microsoft.com/office/powerpoint/2010/main" val="1266554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1000"/>
                                        <p:tgtEl>
                                          <p:spTgt spid="5">
                                            <p:txEl>
                                              <p:pRg st="8" end="8"/>
                                            </p:txEl>
                                          </p:spTgt>
                                        </p:tgtEl>
                                      </p:cBhvr>
                                    </p:animEffect>
                                    <p:anim calcmode="lin" valueType="num">
                                      <p:cBhvr>
                                        <p:cTn id="6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7513" y="152400"/>
            <a:ext cx="4343400" cy="1828800"/>
          </a:xfrm>
        </p:spPr>
        <p:txBody>
          <a:bodyPr>
            <a:normAutofit/>
          </a:bodyPr>
          <a:lstStyle/>
          <a:p>
            <a:pPr eaLnBrk="1" hangingPunct="1">
              <a:defRPr/>
            </a:pPr>
            <a:r>
              <a:rPr lang="en-US" b="1" dirty="0" smtClean="0"/>
              <a:t>The Problems of the late 1800s</a:t>
            </a:r>
          </a:p>
        </p:txBody>
      </p:sp>
      <p:sp>
        <p:nvSpPr>
          <p:cNvPr id="3077" name="Rectangle 5"/>
          <p:cNvSpPr>
            <a:spLocks noGrp="1" noChangeArrowheads="1"/>
          </p:cNvSpPr>
          <p:nvPr>
            <p:ph type="body" sz="half" idx="1"/>
          </p:nvPr>
        </p:nvSpPr>
        <p:spPr>
          <a:xfrm>
            <a:off x="152400" y="1981200"/>
            <a:ext cx="3505200" cy="4572000"/>
          </a:xfrm>
        </p:spPr>
        <p:txBody>
          <a:bodyPr>
            <a:normAutofit lnSpcReduction="10000"/>
          </a:bodyPr>
          <a:lstStyle/>
          <a:p>
            <a:pPr eaLnBrk="1" hangingPunct="1">
              <a:defRPr/>
            </a:pPr>
            <a:r>
              <a:rPr lang="en-US" sz="2800" dirty="0" smtClean="0"/>
              <a:t>Poverty</a:t>
            </a:r>
          </a:p>
          <a:p>
            <a:pPr eaLnBrk="1" hangingPunct="1">
              <a:defRPr/>
            </a:pPr>
            <a:r>
              <a:rPr lang="en-US" sz="2800" dirty="0" smtClean="0"/>
              <a:t>The spread of slums</a:t>
            </a:r>
          </a:p>
          <a:p>
            <a:pPr eaLnBrk="1" hangingPunct="1">
              <a:defRPr/>
            </a:pPr>
            <a:r>
              <a:rPr lang="en-US" sz="2800" dirty="0" smtClean="0"/>
              <a:t>Poor working conditions in factories</a:t>
            </a:r>
          </a:p>
          <a:p>
            <a:pPr eaLnBrk="1" hangingPunct="1">
              <a:defRPr/>
            </a:pPr>
            <a:r>
              <a:rPr lang="en-US" sz="2800" dirty="0" smtClean="0"/>
              <a:t>Economic depression</a:t>
            </a:r>
          </a:p>
          <a:p>
            <a:pPr eaLnBrk="1" hangingPunct="1">
              <a:defRPr/>
            </a:pPr>
            <a:r>
              <a:rPr lang="en-US" sz="2800" dirty="0" smtClean="0"/>
              <a:t>Corrupt politicians</a:t>
            </a:r>
          </a:p>
          <a:p>
            <a:pPr eaLnBrk="1" hangingPunct="1">
              <a:defRPr/>
            </a:pPr>
            <a:r>
              <a:rPr lang="en-US" sz="2800" dirty="0" smtClean="0"/>
              <a:t>Corporations with lots of control</a:t>
            </a:r>
          </a:p>
        </p:txBody>
      </p:sp>
      <p:pic>
        <p:nvPicPr>
          <p:cNvPr id="2" name="Picture 8" descr="empty"/>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343400" y="609600"/>
            <a:ext cx="4724153" cy="2971800"/>
          </a:xfrm>
        </p:spPr>
      </p:pic>
      <p:pic>
        <p:nvPicPr>
          <p:cNvPr id="3" name="Picture 10" descr="1240_3796"/>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505200" y="3666186"/>
            <a:ext cx="283090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gemd_01_img0056"/>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329966" y="3666186"/>
            <a:ext cx="2814034" cy="24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1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b="1" dirty="0" smtClean="0"/>
              <a:t>Solutions to the Problems</a:t>
            </a:r>
          </a:p>
        </p:txBody>
      </p:sp>
      <p:sp>
        <p:nvSpPr>
          <p:cNvPr id="5123" name="Rectangle 3"/>
          <p:cNvSpPr>
            <a:spLocks noGrp="1" noChangeArrowheads="1"/>
          </p:cNvSpPr>
          <p:nvPr>
            <p:ph type="body" idx="1"/>
          </p:nvPr>
        </p:nvSpPr>
        <p:spPr>
          <a:xfrm>
            <a:off x="228600" y="1501462"/>
            <a:ext cx="4953000" cy="4800600"/>
          </a:xfrm>
        </p:spPr>
        <p:txBody>
          <a:bodyPr>
            <a:normAutofit fontScale="92500" lnSpcReduction="10000"/>
          </a:bodyPr>
          <a:lstStyle/>
          <a:p>
            <a:pPr eaLnBrk="1" hangingPunct="1">
              <a:defRPr/>
            </a:pPr>
            <a:r>
              <a:rPr lang="en-US" dirty="0" smtClean="0"/>
              <a:t>SOLUTION TO THE PROBLEMS? – A reform movement known as </a:t>
            </a:r>
            <a:r>
              <a:rPr lang="en-US" u="sng" dirty="0" smtClean="0"/>
              <a:t>Progressivism</a:t>
            </a:r>
            <a:endParaRPr lang="en-US" dirty="0" smtClean="0"/>
          </a:p>
          <a:p>
            <a:pPr eaLnBrk="1" hangingPunct="1">
              <a:defRPr/>
            </a:pPr>
            <a:endParaRPr lang="en-US" dirty="0" smtClean="0"/>
          </a:p>
          <a:p>
            <a:pPr eaLnBrk="1" hangingPunct="1">
              <a:defRPr/>
            </a:pPr>
            <a:r>
              <a:rPr lang="en-US" dirty="0" smtClean="0"/>
              <a:t>The Progressives had 3 Major Goals</a:t>
            </a:r>
          </a:p>
          <a:p>
            <a:pPr marL="457200" lvl="1" indent="0" eaLnBrk="1" hangingPunct="1">
              <a:buNone/>
              <a:defRPr/>
            </a:pPr>
            <a:r>
              <a:rPr lang="en-US" sz="3200" dirty="0" smtClean="0"/>
              <a:t>1. Expand Democracy</a:t>
            </a:r>
          </a:p>
          <a:p>
            <a:pPr marL="457200" lvl="1" indent="0" eaLnBrk="1" hangingPunct="1">
              <a:buNone/>
              <a:defRPr/>
            </a:pPr>
            <a:r>
              <a:rPr lang="en-US" sz="3200" dirty="0" smtClean="0"/>
              <a:t>2. Protect Social Welfare</a:t>
            </a:r>
          </a:p>
          <a:p>
            <a:pPr marL="457200" lvl="1" indent="0" eaLnBrk="1" hangingPunct="1">
              <a:buNone/>
              <a:defRPr/>
            </a:pPr>
            <a:r>
              <a:rPr lang="en-US" sz="3200" dirty="0" smtClean="0"/>
              <a:t>3. Create Economic Reform</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105401" y="1426356"/>
            <a:ext cx="4038600" cy="4822044"/>
          </a:xfrm>
          <a:prstGeom prst="rect">
            <a:avLst/>
          </a:prstGeom>
        </p:spPr>
      </p:pic>
    </p:spTree>
    <p:extLst>
      <p:ext uri="{BB962C8B-B14F-4D97-AF65-F5344CB8AC3E}">
        <p14:creationId xmlns:p14="http://schemas.microsoft.com/office/powerpoint/2010/main" val="954227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17" dur="500"/>
                                        <p:tgtEl>
                                          <p:spTgt spid="512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 calcmode="lin" valueType="num">
                                      <p:cBhvr additive="base">
                                        <p:cTn id="22"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123">
                                            <p:txEl>
                                              <p:pRg st="5" end="5"/>
                                            </p:txEl>
                                          </p:spTgt>
                                        </p:tgtEl>
                                        <p:attrNameLst>
                                          <p:attrName>style.visibility</p:attrName>
                                        </p:attrNameLst>
                                      </p:cBhvr>
                                      <p:to>
                                        <p:strVal val="visible"/>
                                      </p:to>
                                    </p:set>
                                    <p:animEffect transition="in" filter="blinds(horizontal)">
                                      <p:cBhvr>
                                        <p:cTn id="28"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b="1" dirty="0" smtClean="0"/>
              <a:t>Gilded Age</a:t>
            </a:r>
            <a:endParaRPr lang="en-US" b="1" dirty="0"/>
          </a:p>
        </p:txBody>
      </p:sp>
      <p:sp>
        <p:nvSpPr>
          <p:cNvPr id="4" name="Content Placeholder 3"/>
          <p:cNvSpPr>
            <a:spLocks noGrp="1"/>
          </p:cNvSpPr>
          <p:nvPr>
            <p:ph sz="half" idx="1"/>
          </p:nvPr>
        </p:nvSpPr>
        <p:spPr>
          <a:xfrm>
            <a:off x="381000" y="1295400"/>
            <a:ext cx="4343400" cy="5257800"/>
          </a:xfrm>
        </p:spPr>
        <p:txBody>
          <a:bodyPr>
            <a:normAutofit/>
          </a:bodyPr>
          <a:lstStyle/>
          <a:p>
            <a:r>
              <a:rPr lang="en-US" dirty="0" smtClean="0"/>
              <a:t>The term came from a novel by Mark Twain by the same name</a:t>
            </a:r>
          </a:p>
          <a:p>
            <a:r>
              <a:rPr lang="en-US" dirty="0" smtClean="0"/>
              <a:t>The novel highlighted the inequality between wealthy businessmen who profited during the industrial revolution and the workers who endured bad working conditions, long hours, and low pay</a:t>
            </a:r>
          </a:p>
          <a:p>
            <a:endParaRPr lang="en-US" dirty="0"/>
          </a:p>
        </p:txBody>
      </p:sp>
      <p:pic>
        <p:nvPicPr>
          <p:cNvPr id="6" name="Content Placeholder 5"/>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127" b="18447"/>
          <a:stretch/>
        </p:blipFill>
        <p:spPr>
          <a:xfrm>
            <a:off x="4919730" y="457200"/>
            <a:ext cx="3690870" cy="2711003"/>
          </a:xfr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rot="16200000">
            <a:off x="5415243" y="2896904"/>
            <a:ext cx="2736851" cy="3661339"/>
          </a:xfrm>
          <a:prstGeom prst="rect">
            <a:avLst/>
          </a:prstGeom>
        </p:spPr>
      </p:pic>
    </p:spTree>
    <p:extLst>
      <p:ext uri="{BB962C8B-B14F-4D97-AF65-F5344CB8AC3E}">
        <p14:creationId xmlns:p14="http://schemas.microsoft.com/office/powerpoint/2010/main" val="1123548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48200" y="0"/>
            <a:ext cx="4191000" cy="1295400"/>
          </a:xfrm>
        </p:spPr>
        <p:txBody>
          <a:bodyPr>
            <a:normAutofit fontScale="90000"/>
          </a:bodyPr>
          <a:lstStyle/>
          <a:p>
            <a:pPr eaLnBrk="1" hangingPunct="1">
              <a:defRPr/>
            </a:pPr>
            <a:r>
              <a:rPr lang="en-US" b="1" dirty="0" smtClean="0"/>
              <a:t>Political Machines</a:t>
            </a:r>
          </a:p>
        </p:txBody>
      </p:sp>
      <p:sp>
        <p:nvSpPr>
          <p:cNvPr id="9219" name="Rectangle 3"/>
          <p:cNvSpPr>
            <a:spLocks noGrp="1" noChangeArrowheads="1"/>
          </p:cNvSpPr>
          <p:nvPr>
            <p:ph sz="half" idx="1"/>
          </p:nvPr>
        </p:nvSpPr>
        <p:spPr/>
        <p:txBody>
          <a:bodyPr>
            <a:normAutofit/>
          </a:bodyPr>
          <a:lstStyle/>
          <a:p>
            <a:pPr marL="457200" lvl="1" indent="0" eaLnBrk="1" hangingPunct="1">
              <a:buNone/>
              <a:defRPr/>
            </a:pPr>
            <a:endParaRPr lang="en-US" dirty="0" smtClean="0"/>
          </a:p>
          <a:p>
            <a:pPr marL="1409700" lvl="2" indent="-495300" eaLnBrk="1" hangingPunct="1">
              <a:defRPr/>
            </a:pPr>
            <a:endParaRPr lang="en-US" dirty="0" smtClean="0"/>
          </a:p>
        </p:txBody>
      </p:sp>
      <p:sp>
        <p:nvSpPr>
          <p:cNvPr id="2" name="Content Placeholder 1"/>
          <p:cNvSpPr>
            <a:spLocks noGrp="1"/>
          </p:cNvSpPr>
          <p:nvPr>
            <p:ph sz="half" idx="2"/>
          </p:nvPr>
        </p:nvSpPr>
        <p:spPr>
          <a:xfrm>
            <a:off x="4343401" y="1219200"/>
            <a:ext cx="4572000" cy="5604456"/>
          </a:xfrm>
        </p:spPr>
        <p:txBody>
          <a:bodyPr>
            <a:normAutofit/>
          </a:bodyPr>
          <a:lstStyle/>
          <a:p>
            <a:r>
              <a:rPr lang="en-US" dirty="0" smtClean="0"/>
              <a:t>Powerful organizations that used both legal and illegal methods to get their candidates elected to public office in the late 1800s in order to control local and state government</a:t>
            </a:r>
          </a:p>
          <a:p>
            <a:r>
              <a:rPr lang="en-US" dirty="0" smtClean="0"/>
              <a:t>They used their power to steal millions from govt. (construction kick-backs)</a:t>
            </a:r>
          </a:p>
          <a:p>
            <a:r>
              <a:rPr lang="en-US" dirty="0" smtClean="0"/>
              <a:t>They built parks, </a:t>
            </a:r>
          </a:p>
          <a:p>
            <a:endParaRPr lang="en-US"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5929" t="4632" r="7642"/>
          <a:stretch/>
        </p:blipFill>
        <p:spPr>
          <a:xfrm>
            <a:off x="0" y="152400"/>
            <a:ext cx="4208172" cy="6540321"/>
          </a:xfrm>
          <a:prstGeom prst="rect">
            <a:avLst/>
          </a:prstGeom>
        </p:spPr>
      </p:pic>
    </p:spTree>
    <p:extLst>
      <p:ext uri="{BB962C8B-B14F-4D97-AF65-F5344CB8AC3E}">
        <p14:creationId xmlns:p14="http://schemas.microsoft.com/office/powerpoint/2010/main" val="3203142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1341438"/>
          </a:xfrm>
        </p:spPr>
        <p:txBody>
          <a:bodyPr>
            <a:noAutofit/>
          </a:bodyPr>
          <a:lstStyle/>
          <a:p>
            <a:pPr>
              <a:defRPr/>
            </a:pPr>
            <a:r>
              <a:rPr lang="en-US" sz="3200" b="1" dirty="0" smtClean="0"/>
              <a:t>Political machines were able to get the support to remain in power in a variety of ways.</a:t>
            </a:r>
            <a:endParaRPr lang="en-US" sz="3200" b="1" dirty="0"/>
          </a:p>
        </p:txBody>
      </p:sp>
      <p:sp>
        <p:nvSpPr>
          <p:cNvPr id="2" name="Text Placeholder 1"/>
          <p:cNvSpPr>
            <a:spLocks noGrp="1"/>
          </p:cNvSpPr>
          <p:nvPr>
            <p:ph type="body" sz="half" idx="1"/>
          </p:nvPr>
        </p:nvSpPr>
        <p:spPr>
          <a:xfrm>
            <a:off x="4343400" y="1524000"/>
            <a:ext cx="4648200" cy="5105400"/>
          </a:xfrm>
        </p:spPr>
        <p:txBody>
          <a:bodyPr>
            <a:noAutofit/>
          </a:bodyPr>
          <a:lstStyle/>
          <a:p>
            <a:r>
              <a:rPr lang="en-US" sz="2400" dirty="0" smtClean="0"/>
              <a:t>Stuffed ballot boxes with extra votes for their candidates</a:t>
            </a:r>
          </a:p>
          <a:p>
            <a:r>
              <a:rPr lang="en-US" sz="2400" dirty="0" smtClean="0"/>
              <a:t>Paid people to vote a certain way</a:t>
            </a:r>
          </a:p>
          <a:p>
            <a:r>
              <a:rPr lang="en-US" sz="2400" dirty="0" smtClean="0"/>
              <a:t>Bribed vote counters</a:t>
            </a:r>
          </a:p>
          <a:p>
            <a:r>
              <a:rPr lang="en-US" sz="2400" dirty="0" smtClean="0"/>
              <a:t>Political party bosses traded favors for votes</a:t>
            </a:r>
          </a:p>
          <a:p>
            <a:r>
              <a:rPr lang="en-US" sz="2400" dirty="0" smtClean="0"/>
              <a:t>Drew support from immigrants who they often helped find housing and jobs</a:t>
            </a:r>
          </a:p>
          <a:p>
            <a:r>
              <a:rPr lang="en-US" sz="2400" dirty="0" smtClean="0"/>
              <a:t>Police forces were hired by the machine so they did not interfere</a:t>
            </a:r>
            <a:endParaRPr lang="en-US" sz="2400" dirty="0"/>
          </a:p>
        </p:txBody>
      </p:sp>
      <p:pic>
        <p:nvPicPr>
          <p:cNvPr id="4" name="Content Placeholder 3"/>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81000" y="1524000"/>
            <a:ext cx="3661647" cy="4863812"/>
          </a:xfrm>
        </p:spPr>
      </p:pic>
    </p:spTree>
    <p:extLst>
      <p:ext uri="{BB962C8B-B14F-4D97-AF65-F5344CB8AC3E}">
        <p14:creationId xmlns:p14="http://schemas.microsoft.com/office/powerpoint/2010/main" val="119150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762000"/>
            <a:ext cx="8686800" cy="5715000"/>
          </a:xfrm>
        </p:spPr>
        <p:txBody>
          <a:bodyPr>
            <a:noAutofit/>
          </a:bodyPr>
          <a:lstStyle/>
          <a:p>
            <a:pPr marL="0" indent="0">
              <a:buNone/>
              <a:defRPr/>
            </a:pPr>
            <a:endParaRPr lang="en-US" sz="2600" u="sng" dirty="0" smtClean="0">
              <a:latin typeface="Times New Roman" pitchFamily="18" charset="0"/>
              <a:cs typeface="Times New Roman" pitchFamily="18" charset="0"/>
            </a:endParaRPr>
          </a:p>
          <a:p>
            <a:pPr>
              <a:defRPr/>
            </a:pPr>
            <a:r>
              <a:rPr lang="en-US" sz="2600" u="sng" dirty="0" smtClean="0">
                <a:latin typeface="Times New Roman" pitchFamily="18" charset="0"/>
                <a:cs typeface="Times New Roman" pitchFamily="18" charset="0"/>
              </a:rPr>
              <a:t>City </a:t>
            </a:r>
            <a:r>
              <a:rPr lang="en-US" sz="2600" u="sng" dirty="0">
                <a:latin typeface="Times New Roman" pitchFamily="18" charset="0"/>
                <a:cs typeface="Times New Roman" pitchFamily="18" charset="0"/>
              </a:rPr>
              <a:t>Boss</a:t>
            </a:r>
            <a:r>
              <a:rPr lang="en-US" sz="2600" dirty="0">
                <a:latin typeface="Times New Roman" pitchFamily="18" charset="0"/>
                <a:cs typeface="Times New Roman" pitchFamily="18" charset="0"/>
              </a:rPr>
              <a:t> – </a:t>
            </a:r>
            <a:r>
              <a:rPr lang="en-US" sz="2600" dirty="0" smtClean="0">
                <a:latin typeface="Times New Roman" pitchFamily="18" charset="0"/>
                <a:cs typeface="Times New Roman" pitchFamily="18" charset="0"/>
              </a:rPr>
              <a:t>Usually the mayor, this person controlled </a:t>
            </a:r>
            <a:r>
              <a:rPr lang="en-US" sz="2600" dirty="0">
                <a:latin typeface="Times New Roman" pitchFamily="18" charset="0"/>
                <a:cs typeface="Times New Roman" pitchFamily="18" charset="0"/>
              </a:rPr>
              <a:t>thousands of municipal jobs, including police, fire and sanitation departments.  </a:t>
            </a:r>
            <a:r>
              <a:rPr lang="en-US" sz="2600" dirty="0" smtClean="0">
                <a:latin typeface="Times New Roman" pitchFamily="18" charset="0"/>
                <a:cs typeface="Times New Roman" pitchFamily="18" charset="0"/>
              </a:rPr>
              <a:t>The boss also controlled </a:t>
            </a:r>
            <a:r>
              <a:rPr lang="en-US" sz="2600" dirty="0">
                <a:latin typeface="Times New Roman" pitchFamily="18" charset="0"/>
                <a:cs typeface="Times New Roman" pitchFamily="18" charset="0"/>
              </a:rPr>
              <a:t>business </a:t>
            </a:r>
            <a:r>
              <a:rPr lang="en-US" sz="2600" dirty="0" smtClean="0">
                <a:latin typeface="Times New Roman" pitchFamily="18" charset="0"/>
                <a:cs typeface="Times New Roman" pitchFamily="18" charset="0"/>
              </a:rPr>
              <a:t>licenses, </a:t>
            </a:r>
            <a:r>
              <a:rPr lang="en-US" sz="2600" dirty="0">
                <a:latin typeface="Times New Roman" pitchFamily="18" charset="0"/>
                <a:cs typeface="Times New Roman" pitchFamily="18" charset="0"/>
              </a:rPr>
              <a:t>and </a:t>
            </a:r>
            <a:r>
              <a:rPr lang="en-US" sz="2600" dirty="0" smtClean="0">
                <a:latin typeface="Times New Roman" pitchFamily="18" charset="0"/>
                <a:cs typeface="Times New Roman" pitchFamily="18" charset="0"/>
              </a:rPr>
              <a:t>inspections, and had </a:t>
            </a:r>
            <a:r>
              <a:rPr lang="en-US" sz="2600" dirty="0">
                <a:latin typeface="Times New Roman" pitchFamily="18" charset="0"/>
                <a:cs typeface="Times New Roman" pitchFamily="18" charset="0"/>
              </a:rPr>
              <a:t>a lot of influence over courts and other municipal agencies. </a:t>
            </a:r>
          </a:p>
          <a:p>
            <a:pPr>
              <a:defRPr/>
            </a:pPr>
            <a:r>
              <a:rPr lang="en-US" sz="2600" u="sng" dirty="0" smtClean="0">
                <a:latin typeface="Times New Roman" pitchFamily="18" charset="0"/>
                <a:cs typeface="Times New Roman" pitchFamily="18" charset="0"/>
              </a:rPr>
              <a:t>Ward Bosses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Working beneath the city boss, they helped </a:t>
            </a:r>
            <a:r>
              <a:rPr lang="en-US" sz="2600" dirty="0">
                <a:latin typeface="Times New Roman" pitchFamily="18" charset="0"/>
                <a:cs typeface="Times New Roman" pitchFamily="18" charset="0"/>
              </a:rPr>
              <a:t>the poor and gained votes by doing favors or providing services.  In return for votes they would provide city jobs, </a:t>
            </a:r>
            <a:r>
              <a:rPr lang="en-US" sz="2600" dirty="0" smtClean="0">
                <a:latin typeface="Times New Roman" pitchFamily="18" charset="0"/>
                <a:cs typeface="Times New Roman" pitchFamily="18" charset="0"/>
              </a:rPr>
              <a:t>contracts, </a:t>
            </a:r>
            <a:r>
              <a:rPr lang="en-US" sz="2600" dirty="0">
                <a:latin typeface="Times New Roman" pitchFamily="18" charset="0"/>
                <a:cs typeface="Times New Roman" pitchFamily="18" charset="0"/>
              </a:rPr>
              <a:t>or appointments. </a:t>
            </a:r>
            <a:endParaRPr lang="en-US" sz="2600" dirty="0" smtClean="0">
              <a:latin typeface="Times New Roman" pitchFamily="18" charset="0"/>
              <a:cs typeface="Times New Roman" pitchFamily="18" charset="0"/>
            </a:endParaRPr>
          </a:p>
          <a:p>
            <a:pPr>
              <a:defRPr/>
            </a:pPr>
            <a:r>
              <a:rPr lang="en-US" sz="2600" u="sng" dirty="0">
                <a:latin typeface="Times New Roman" pitchFamily="18" charset="0"/>
                <a:cs typeface="Times New Roman" pitchFamily="18" charset="0"/>
              </a:rPr>
              <a:t>Precinct Workers</a:t>
            </a:r>
            <a:r>
              <a:rPr lang="en-US" sz="2600" dirty="0">
                <a:latin typeface="Times New Roman" pitchFamily="18" charset="0"/>
                <a:cs typeface="Times New Roman" pitchFamily="18" charset="0"/>
              </a:rPr>
              <a:t> – T</a:t>
            </a:r>
            <a:r>
              <a:rPr lang="en-US" sz="2600" dirty="0" smtClean="0">
                <a:latin typeface="Times New Roman" pitchFamily="18" charset="0"/>
                <a:cs typeface="Times New Roman" pitchFamily="18" charset="0"/>
              </a:rPr>
              <a:t>hey worked </a:t>
            </a:r>
            <a:r>
              <a:rPr lang="en-US" sz="2600" dirty="0">
                <a:latin typeface="Times New Roman" pitchFamily="18" charset="0"/>
                <a:cs typeface="Times New Roman" pitchFamily="18" charset="0"/>
              </a:rPr>
              <a:t>to gain voters’ support on a city block or in a neighborhood and reported to the ward </a:t>
            </a:r>
            <a:r>
              <a:rPr lang="en-US" sz="2600" dirty="0" smtClean="0">
                <a:latin typeface="Times New Roman" pitchFamily="18" charset="0"/>
                <a:cs typeface="Times New Roman" pitchFamily="18" charset="0"/>
              </a:rPr>
              <a:t>boss, and were usually 2</a:t>
            </a:r>
            <a:r>
              <a:rPr lang="en-US" sz="2600" baseline="30000" dirty="0" smtClean="0">
                <a:latin typeface="Times New Roman" pitchFamily="18" charset="0"/>
                <a:cs typeface="Times New Roman" pitchFamily="18" charset="0"/>
              </a:rPr>
              <a:t>nd</a:t>
            </a:r>
            <a:r>
              <a:rPr lang="en-US" sz="2600" dirty="0" smtClean="0">
                <a:latin typeface="Times New Roman" pitchFamily="18" charset="0"/>
                <a:cs typeface="Times New Roman" pitchFamily="18" charset="0"/>
              </a:rPr>
              <a:t> generation immigrants themselves.</a:t>
            </a:r>
            <a:endParaRPr lang="en-US" sz="2600"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p:txBody>
      </p:sp>
      <p:sp>
        <p:nvSpPr>
          <p:cNvPr id="28674" name="Rectangle 2"/>
          <p:cNvSpPr>
            <a:spLocks noGrp="1" noChangeArrowheads="1"/>
          </p:cNvSpPr>
          <p:nvPr>
            <p:ph type="title"/>
          </p:nvPr>
        </p:nvSpPr>
        <p:spPr>
          <a:xfrm>
            <a:off x="685800" y="0"/>
            <a:ext cx="8001000" cy="1371600"/>
          </a:xfrm>
        </p:spPr>
        <p:txBody>
          <a:bodyPr>
            <a:normAutofit/>
          </a:bodyPr>
          <a:lstStyle/>
          <a:p>
            <a:pPr>
              <a:defRPr/>
            </a:pPr>
            <a:r>
              <a:rPr lang="en-US" b="1" dirty="0"/>
              <a:t>Organization of Political Machine</a:t>
            </a:r>
          </a:p>
        </p:txBody>
      </p:sp>
    </p:spTree>
    <p:extLst>
      <p:ext uri="{BB962C8B-B14F-4D97-AF65-F5344CB8AC3E}">
        <p14:creationId xmlns:p14="http://schemas.microsoft.com/office/powerpoint/2010/main" val="29595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 calcmode="lin" valueType="num">
                                      <p:cBhvr additive="base">
                                        <p:cTn id="7"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fade">
                                      <p:cBhvr>
                                        <p:cTn id="13" dur="1000"/>
                                        <p:tgtEl>
                                          <p:spTgt spid="28675">
                                            <p:txEl>
                                              <p:pRg st="2" end="2"/>
                                            </p:txEl>
                                          </p:spTgt>
                                        </p:tgtEl>
                                      </p:cBhvr>
                                    </p:animEffect>
                                    <p:anim calcmode="lin" valueType="num">
                                      <p:cBhvr>
                                        <p:cTn id="14"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675">
                                            <p:txEl>
                                              <p:pRg st="3" end="3"/>
                                            </p:txEl>
                                          </p:spTgt>
                                        </p:tgtEl>
                                        <p:attrNameLst>
                                          <p:attrName>style.visibility</p:attrName>
                                        </p:attrNameLst>
                                      </p:cBhvr>
                                      <p:to>
                                        <p:strVal val="visible"/>
                                      </p:to>
                                    </p:set>
                                    <p:animEffect transition="in" filter="fade">
                                      <p:cBhvr>
                                        <p:cTn id="20" dur="1000"/>
                                        <p:tgtEl>
                                          <p:spTgt spid="28675">
                                            <p:txEl>
                                              <p:pRg st="3" end="3"/>
                                            </p:txEl>
                                          </p:spTgt>
                                        </p:tgtEl>
                                      </p:cBhvr>
                                    </p:animEffect>
                                    <p:anim calcmode="lin" valueType="num">
                                      <p:cBhvr>
                                        <p:cTn id="21"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228600" y="1447800"/>
            <a:ext cx="3581400" cy="5191125"/>
          </a:xfrm>
        </p:spPr>
        <p:txBody>
          <a:bodyPr>
            <a:normAutofit fontScale="85000" lnSpcReduction="20000"/>
          </a:bodyPr>
          <a:lstStyle/>
          <a:p>
            <a:pPr>
              <a:defRPr/>
            </a:pPr>
            <a:r>
              <a:rPr lang="en-US" dirty="0"/>
              <a:t>Became head of New York City’s </a:t>
            </a:r>
            <a:r>
              <a:rPr lang="en-US" dirty="0" smtClean="0"/>
              <a:t>Tammany </a:t>
            </a:r>
            <a:r>
              <a:rPr lang="en-US" dirty="0"/>
              <a:t>Hall in 1863</a:t>
            </a:r>
          </a:p>
          <a:p>
            <a:pPr>
              <a:defRPr/>
            </a:pPr>
            <a:r>
              <a:rPr lang="en-US" dirty="0"/>
              <a:t>Tammany Hall was the powerful Democratic political machine </a:t>
            </a:r>
          </a:p>
          <a:p>
            <a:pPr>
              <a:defRPr/>
            </a:pPr>
            <a:r>
              <a:rPr lang="en-US" dirty="0"/>
              <a:t>Between 1869 and 1873, the Tweed Ring pocketed as much as $200 million from the city in kickbacks and </a:t>
            </a:r>
            <a:r>
              <a:rPr lang="en-US" dirty="0" smtClean="0"/>
              <a:t>payoffs (nearly $8 billion in today’s $)</a:t>
            </a:r>
            <a:endParaRPr lang="en-US" dirty="0"/>
          </a:p>
        </p:txBody>
      </p:sp>
      <p:sp>
        <p:nvSpPr>
          <p:cNvPr id="29698" name="Rectangle 2"/>
          <p:cNvSpPr>
            <a:spLocks noGrp="1" noChangeArrowheads="1"/>
          </p:cNvSpPr>
          <p:nvPr>
            <p:ph type="title"/>
          </p:nvPr>
        </p:nvSpPr>
        <p:spPr>
          <a:xfrm>
            <a:off x="228599" y="228600"/>
            <a:ext cx="6400801" cy="1143000"/>
          </a:xfrm>
        </p:spPr>
        <p:txBody>
          <a:bodyPr>
            <a:normAutofit fontScale="90000"/>
          </a:bodyPr>
          <a:lstStyle/>
          <a:p>
            <a:pPr>
              <a:defRPr/>
            </a:pPr>
            <a:r>
              <a:rPr lang="en-US" b="1" dirty="0"/>
              <a:t>William Marcy </a:t>
            </a:r>
            <a:r>
              <a:rPr lang="en-US" b="1" dirty="0" smtClean="0"/>
              <a:t>“Boss” Tweed</a:t>
            </a:r>
            <a:endParaRPr lang="en-US" b="1" dirty="0"/>
          </a:p>
        </p:txBody>
      </p:sp>
      <p:pic>
        <p:nvPicPr>
          <p:cNvPr id="10244" name="Picture 10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76200"/>
            <a:ext cx="1920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830864" y="2596166"/>
            <a:ext cx="5285232" cy="3886200"/>
          </a:xfrm>
          <a:prstGeom prst="rect">
            <a:avLst/>
          </a:prstGeom>
        </p:spPr>
      </p:pic>
    </p:spTree>
    <p:extLst>
      <p:ext uri="{BB962C8B-B14F-4D97-AF65-F5344CB8AC3E}">
        <p14:creationId xmlns:p14="http://schemas.microsoft.com/office/powerpoint/2010/main" val="2255768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arn(inVertical)">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1000"/>
                                        <p:tgtEl>
                                          <p:spTgt spid="29699">
                                            <p:txEl>
                                              <p:pRg st="1" end="1"/>
                                            </p:txEl>
                                          </p:spTgt>
                                        </p:tgtEl>
                                      </p:cBhvr>
                                    </p:animEffect>
                                    <p:anim calcmode="lin" valueType="num">
                                      <p:cBhvr>
                                        <p:cTn id="1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 y="0"/>
            <a:ext cx="8763000" cy="1417638"/>
          </a:xfrm>
        </p:spPr>
        <p:txBody>
          <a:bodyPr>
            <a:normAutofit/>
          </a:bodyPr>
          <a:lstStyle/>
          <a:p>
            <a:pPr>
              <a:defRPr/>
            </a:pPr>
            <a:r>
              <a:rPr lang="en-US" b="1" dirty="0" smtClean="0"/>
              <a:t>Example of Boss Tweed’s Corruption </a:t>
            </a:r>
          </a:p>
        </p:txBody>
      </p:sp>
      <p:sp>
        <p:nvSpPr>
          <p:cNvPr id="2" name="Content Placeholder 1"/>
          <p:cNvSpPr>
            <a:spLocks noGrp="1"/>
          </p:cNvSpPr>
          <p:nvPr>
            <p:ph idx="1"/>
          </p:nvPr>
        </p:nvSpPr>
        <p:spPr>
          <a:xfrm>
            <a:off x="152400" y="1295400"/>
            <a:ext cx="8763000" cy="5334000"/>
          </a:xfrm>
        </p:spPr>
        <p:txBody>
          <a:bodyPr>
            <a:normAutofit/>
          </a:bodyPr>
          <a:lstStyle/>
          <a:p>
            <a:r>
              <a:rPr lang="en-US" sz="2800" dirty="0" smtClean="0"/>
              <a:t>For example, the construction cost of the New York County Courthouse, begun in 1861, grew to nearly $13 million – about $178 million in today's dollars, and nearly twice the cost of the Alaska Purchase in 1867.</a:t>
            </a:r>
          </a:p>
          <a:p>
            <a:pPr lvl="1"/>
            <a:r>
              <a:rPr lang="en-US" dirty="0" smtClean="0"/>
              <a:t>A carpenter was paid $360,751 </a:t>
            </a:r>
          </a:p>
          <a:p>
            <a:pPr marL="457200" lvl="1" indent="0">
              <a:buNone/>
            </a:pPr>
            <a:r>
              <a:rPr lang="en-US" dirty="0" smtClean="0"/>
              <a:t>(roughly $4.9 million today) </a:t>
            </a:r>
          </a:p>
          <a:p>
            <a:pPr marL="457200" lvl="1" indent="0">
              <a:buNone/>
            </a:pPr>
            <a:r>
              <a:rPr lang="en-US" dirty="0" smtClean="0"/>
              <a:t>for one month's labor in a building </a:t>
            </a:r>
          </a:p>
          <a:p>
            <a:pPr marL="457200" lvl="1" indent="0">
              <a:buNone/>
            </a:pPr>
            <a:r>
              <a:rPr lang="en-US" dirty="0" smtClean="0"/>
              <a:t>with very little woodwork</a:t>
            </a:r>
          </a:p>
          <a:p>
            <a:pPr lvl="1"/>
            <a:r>
              <a:rPr lang="en-US" dirty="0" smtClean="0"/>
              <a:t>a plasterer got $133,187 </a:t>
            </a:r>
          </a:p>
          <a:p>
            <a:pPr marL="457200" lvl="1" indent="0">
              <a:buNone/>
            </a:pPr>
            <a:r>
              <a:rPr lang="en-US" dirty="0" smtClean="0"/>
              <a:t>($1.82 million) for two days' work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461" y="3581400"/>
            <a:ext cx="3286539" cy="2362200"/>
          </a:xfrm>
          <a:prstGeom prst="rect">
            <a:avLst/>
          </a:prstGeom>
        </p:spPr>
      </p:pic>
    </p:spTree>
    <p:extLst>
      <p:ext uri="{BB962C8B-B14F-4D97-AF65-F5344CB8AC3E}">
        <p14:creationId xmlns:p14="http://schemas.microsoft.com/office/powerpoint/2010/main" val="1996956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939</Words>
  <Application>Microsoft Office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21, Section 1 “The Gilded Age and the Progressive Movement” </vt:lpstr>
      <vt:lpstr>The Problems of the late 1800s</vt:lpstr>
      <vt:lpstr>Solutions to the Problems</vt:lpstr>
      <vt:lpstr>Gilded Age</vt:lpstr>
      <vt:lpstr>Political Machines</vt:lpstr>
      <vt:lpstr>Political machines were able to get the support to remain in power in a variety of ways.</vt:lpstr>
      <vt:lpstr>Organization of Political Machine</vt:lpstr>
      <vt:lpstr>William Marcy “Boss” Tweed</vt:lpstr>
      <vt:lpstr>Example of Boss Tweed’s Corruption </vt:lpstr>
      <vt:lpstr>PowerPoint Presentation</vt:lpstr>
      <vt:lpstr>PowerPoint Presentation</vt:lpstr>
      <vt:lpstr>Progressive reformers had many successes in helping the urban poor.</vt:lpstr>
      <vt:lpstr>PowerPoint Presentation</vt:lpstr>
      <vt:lpstr>Expanding Democracy  &amp; Voting Reforms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Section 1 “The Gilded Age and the Progressive Movement”</dc:title>
  <dc:creator>Leonard</dc:creator>
  <cp:lastModifiedBy>Vogt Joseph</cp:lastModifiedBy>
  <cp:revision>17</cp:revision>
  <dcterms:created xsi:type="dcterms:W3CDTF">2012-11-19T00:41:41Z</dcterms:created>
  <dcterms:modified xsi:type="dcterms:W3CDTF">2012-11-28T20:21:25Z</dcterms:modified>
</cp:coreProperties>
</file>