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4" r:id="rId5"/>
    <p:sldId id="261" r:id="rId6"/>
    <p:sldId id="258" r:id="rId7"/>
    <p:sldId id="265" r:id="rId8"/>
    <p:sldId id="260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4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9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0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4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7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6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2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9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5FBB-318B-4FD5-9550-25347E65AAB1}" type="datetimeFigureOut">
              <a:rPr lang="en-US" smtClean="0"/>
              <a:t>11/14/2013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DF6D0-14EE-462C-A881-17FAF14DD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21" y="244186"/>
            <a:ext cx="7772400" cy="2762250"/>
          </a:xfrm>
        </p:spPr>
        <p:txBody>
          <a:bodyPr>
            <a:normAutofit/>
          </a:bodyPr>
          <a:lstStyle/>
          <a:p>
            <a:r>
              <a:rPr lang="en-US" b="1" dirty="0" smtClean="0"/>
              <a:t>Modern World History</a:t>
            </a:r>
            <a:br>
              <a:rPr lang="en-US" b="1" dirty="0" smtClean="0"/>
            </a:br>
            <a:r>
              <a:rPr lang="en-US" b="1" dirty="0" smtClean="0"/>
              <a:t>Christianity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56" y="2590800"/>
            <a:ext cx="7295529" cy="3717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Christianity Definitions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639762"/>
          </a:xfrm>
        </p:spPr>
        <p:txBody>
          <a:bodyPr/>
          <a:lstStyle/>
          <a:p>
            <a:r>
              <a:rPr lang="en-US" dirty="0" smtClean="0"/>
              <a:t>Roman Catholic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3657600" cy="44196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Bishop</a:t>
            </a:r>
            <a:r>
              <a:rPr lang="en-US" dirty="0" smtClean="0"/>
              <a:t> – a priest who supervised several local churches</a:t>
            </a:r>
          </a:p>
          <a:p>
            <a:r>
              <a:rPr lang="en-US" u="sng" dirty="0" smtClean="0"/>
              <a:t>Pope</a:t>
            </a:r>
            <a:r>
              <a:rPr lang="en-US" dirty="0" smtClean="0"/>
              <a:t> – father or head of the Christian church who was the Bishop of Rome and the Roman Catholic Church</a:t>
            </a:r>
          </a:p>
          <a:p>
            <a:r>
              <a:rPr lang="en-US" u="sng" dirty="0" smtClean="0"/>
              <a:t>Heresy</a:t>
            </a:r>
            <a:r>
              <a:rPr lang="en-US" dirty="0" smtClean="0"/>
              <a:t> – any belief that appeared to contradict the basic teachings of the Church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1066800"/>
            <a:ext cx="4041775" cy="639762"/>
          </a:xfrm>
        </p:spPr>
        <p:txBody>
          <a:bodyPr/>
          <a:lstStyle/>
          <a:p>
            <a:r>
              <a:rPr lang="en-US" dirty="0" smtClean="0"/>
              <a:t>Eastern Orthodox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5800" y="1676400"/>
            <a:ext cx="4419600" cy="4952999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Patriarch</a:t>
            </a:r>
            <a:r>
              <a:rPr lang="en-US" dirty="0" smtClean="0"/>
              <a:t> – bishop of Constantinople who was the leader of the Eastern Orthodox Church who was under the power of the emperor</a:t>
            </a:r>
          </a:p>
          <a:p>
            <a:r>
              <a:rPr lang="en-US" u="sng" dirty="0" smtClean="0"/>
              <a:t>Excommunication</a:t>
            </a:r>
            <a:r>
              <a:rPr lang="en-US" dirty="0" smtClean="0"/>
              <a:t> – the declaring of someone(by the Pope or the Patriarch) to be outcast from the Church)</a:t>
            </a:r>
          </a:p>
          <a:p>
            <a:r>
              <a:rPr lang="en-US" u="sng" dirty="0" smtClean="0"/>
              <a:t>Schism</a:t>
            </a:r>
            <a:r>
              <a:rPr lang="en-US" dirty="0" smtClean="0"/>
              <a:t> – means split (refers to the permanent split between the Eastern Orthodox Church and the western Roman Catholic Church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3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Great Schism</a:t>
            </a:r>
            <a:br>
              <a:rPr lang="en-US" dirty="0" smtClean="0"/>
            </a:br>
            <a:r>
              <a:rPr lang="en-US" dirty="0" smtClean="0"/>
              <a:t>Differences Between the 2 Branches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 Catholic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Services in Latin</a:t>
            </a:r>
          </a:p>
          <a:p>
            <a:r>
              <a:rPr lang="en-US" dirty="0" smtClean="0"/>
              <a:t>Pope authority over bishops</a:t>
            </a:r>
          </a:p>
          <a:p>
            <a:r>
              <a:rPr lang="en-US" dirty="0" smtClean="0"/>
              <a:t>Pope authority over kings and emperors</a:t>
            </a:r>
          </a:p>
          <a:p>
            <a:r>
              <a:rPr lang="en-US" dirty="0" smtClean="0"/>
              <a:t>Priests can’t marry</a:t>
            </a:r>
          </a:p>
          <a:p>
            <a:r>
              <a:rPr lang="en-US" dirty="0" smtClean="0"/>
              <a:t>Divorce not permitted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Eastern Orthodox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Services in Greek</a:t>
            </a:r>
          </a:p>
          <a:p>
            <a:r>
              <a:rPr lang="en-US" dirty="0" smtClean="0"/>
              <a:t>Patriarch and the top bishops head the church</a:t>
            </a:r>
          </a:p>
          <a:p>
            <a:r>
              <a:rPr lang="en-US" dirty="0" smtClean="0"/>
              <a:t>Emperor claims authority over the Patriarch and the bishops</a:t>
            </a:r>
          </a:p>
          <a:p>
            <a:r>
              <a:rPr lang="en-US" dirty="0" smtClean="0"/>
              <a:t>Priests may be married</a:t>
            </a:r>
          </a:p>
          <a:p>
            <a:r>
              <a:rPr lang="en-US" dirty="0" smtClean="0"/>
              <a:t>Divorce allowed under </a:t>
            </a:r>
            <a:r>
              <a:rPr lang="en-US" smtClean="0"/>
              <a:t>certain circumstances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49" y="23769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Jews and the Roman Empire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9298"/>
            <a:ext cx="4191000" cy="54102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Jews had trouble with the idea of honoring the Roman Emperor as a god</a:t>
            </a:r>
          </a:p>
          <a:p>
            <a:r>
              <a:rPr lang="en-US" sz="2600" dirty="0" smtClean="0"/>
              <a:t>Jews refused to pay Roman taxes at times and mounted several rebellions (between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c. BCE and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c. CE) which they lost</a:t>
            </a:r>
          </a:p>
          <a:p>
            <a:r>
              <a:rPr lang="en-US" sz="2600" dirty="0" smtClean="0"/>
              <a:t>Some Jews believed that a savior (messiah) would come and deliver them from Roman rule</a:t>
            </a:r>
            <a:endParaRPr lang="en-US" sz="2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48" y="3415976"/>
            <a:ext cx="4262651" cy="31472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4397"/>
            <a:ext cx="4190999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22243" y="210403"/>
            <a:ext cx="38862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/>
              <a:t>Jesus of Nazareth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4648200" cy="548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Jewish teacher from Nazareth, born c. 3 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Teachings: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/>
              <a:t>m</a:t>
            </a:r>
            <a:r>
              <a:rPr lang="en-US" sz="2400" dirty="0" smtClean="0"/>
              <a:t>onotheism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10 Commandments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personal relationship with and devotion to God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love for one another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Repent sins and live in God’s eternal kingdom (heaven)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Jesus’ closest followers were known as his disciples (later the apostles)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/>
              <a:t>They wrote and account of his life that became the first four Gospels of the New Testament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19200"/>
            <a:ext cx="3804322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8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Death of Jesus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/>
              <a:t>Seen as a threat to Roman authorities </a:t>
            </a:r>
            <a:r>
              <a:rPr lang="en-US" i="1" dirty="0"/>
              <a:t>(Why?)</a:t>
            </a:r>
          </a:p>
          <a:p>
            <a:pPr>
              <a:lnSpc>
                <a:spcPct val="80000"/>
              </a:lnSpc>
              <a:defRPr/>
            </a:pPr>
            <a:r>
              <a:rPr lang="en-US" dirty="0"/>
              <a:t>Executed by </a:t>
            </a:r>
            <a:r>
              <a:rPr lang="en-US" dirty="0" smtClean="0"/>
              <a:t>crucifixion </a:t>
            </a:r>
            <a:r>
              <a:rPr lang="en-US" i="1" dirty="0" smtClean="0"/>
              <a:t>(What is that?)</a:t>
            </a:r>
          </a:p>
          <a:p>
            <a:pPr>
              <a:lnSpc>
                <a:spcPct val="80000"/>
              </a:lnSpc>
              <a:defRPr/>
            </a:pPr>
            <a:r>
              <a:rPr lang="en-US" dirty="0" smtClean="0"/>
              <a:t>Jesus was reported to have risen 3 </a:t>
            </a:r>
            <a:r>
              <a:rPr lang="en-US" dirty="0"/>
              <a:t>days </a:t>
            </a:r>
            <a:r>
              <a:rPr lang="en-US" dirty="0" smtClean="0"/>
              <a:t>later </a:t>
            </a:r>
            <a:r>
              <a:rPr lang="en-US" smtClean="0"/>
              <a:t>and communicated </a:t>
            </a:r>
            <a:r>
              <a:rPr lang="en-US" dirty="0" smtClean="0"/>
              <a:t>to some of his followers before ascending into heaven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8" y="1600200"/>
            <a:ext cx="36024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323109" y="228600"/>
            <a:ext cx="6705600" cy="76944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St. </a:t>
            </a: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Paul</a:t>
            </a: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en-US" sz="4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of Tarsus</a:t>
            </a:r>
            <a:endParaRPr lang="en-US" sz="44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25603" name="Picture 4" descr="St Paul-Mosaic Fragment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1143000"/>
            <a:ext cx="362053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75576"/>
            <a:ext cx="5181599" cy="5553824"/>
          </a:xfrm>
        </p:spPr>
        <p:txBody>
          <a:bodyPr>
            <a:noAutofit/>
          </a:bodyPr>
          <a:lstStyle/>
          <a:p>
            <a:r>
              <a:rPr lang="en-US" sz="2400" dirty="0" smtClean="0"/>
              <a:t>Jesus’ early followers who spread his teachings even after his death were known as apostles or disciples</a:t>
            </a:r>
          </a:p>
          <a:p>
            <a:r>
              <a:rPr lang="en-US" sz="2400" dirty="0" smtClean="0"/>
              <a:t>Paul was the greatest of them by travelling around eastern Med. Sea spreading the beliefs (though he was executed later for it)</a:t>
            </a:r>
          </a:p>
          <a:p>
            <a:r>
              <a:rPr lang="en-US" sz="2400" dirty="0" smtClean="0"/>
              <a:t>Disciples taught:</a:t>
            </a:r>
          </a:p>
          <a:p>
            <a:pPr lvl="1"/>
            <a:r>
              <a:rPr lang="en-US" dirty="0" smtClean="0"/>
              <a:t>Jesus was son of God and had died for our sins</a:t>
            </a:r>
          </a:p>
          <a:p>
            <a:pPr lvl="1"/>
            <a:r>
              <a:rPr lang="en-US" dirty="0" smtClean="0"/>
              <a:t>Put faith in God above all else</a:t>
            </a:r>
          </a:p>
          <a:p>
            <a:pPr lvl="1"/>
            <a:r>
              <a:rPr lang="en-US" dirty="0" smtClean="0"/>
              <a:t>Follow strict moral standards</a:t>
            </a:r>
          </a:p>
          <a:p>
            <a:pPr lvl="1"/>
            <a:r>
              <a:rPr lang="en-US" dirty="0" smtClean="0"/>
              <a:t>Salvation can be achieved by faith</a:t>
            </a:r>
            <a:endParaRPr lang="en-US" dirty="0"/>
          </a:p>
        </p:txBody>
      </p:sp>
      <p:pic>
        <p:nvPicPr>
          <p:cNvPr id="5" name="Picture 3" descr="map-Christian Popul in Ro Emp-1st 2 centuries AD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9" y="3849155"/>
            <a:ext cx="3633693" cy="27040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5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381000" y="212725"/>
            <a:ext cx="8382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The Rise of Christianity</a:t>
            </a:r>
          </a:p>
        </p:txBody>
      </p:sp>
      <p:pic>
        <p:nvPicPr>
          <p:cNvPr id="22531" name="Picture 3" descr="map-Christian Popul in Ro Emp-1st 2 centuries AD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315200" cy="5443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smtClean="0"/>
              <a:t>Persecution of Christians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066800"/>
            <a:ext cx="46482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Early years: Christians persecuted by </a:t>
            </a:r>
            <a:r>
              <a:rPr lang="en-US" dirty="0" smtClean="0"/>
              <a:t>Romans</a:t>
            </a:r>
          </a:p>
          <a:p>
            <a:r>
              <a:rPr lang="en-US" dirty="0" smtClean="0"/>
              <a:t>Christians refused to worship Roman gods so Romans used them as scapegoats for other problems like famine or fire</a:t>
            </a:r>
          </a:p>
          <a:p>
            <a:r>
              <a:rPr lang="en-US" dirty="0" smtClean="0"/>
              <a:t>Peter and Paul put to death</a:t>
            </a:r>
          </a:p>
          <a:p>
            <a:r>
              <a:rPr lang="en-US" dirty="0" smtClean="0"/>
              <a:t>Others were exiled, imprisoned, or executed as well</a:t>
            </a:r>
          </a:p>
          <a:p>
            <a:r>
              <a:rPr lang="en-US" u="sng" dirty="0" smtClean="0"/>
              <a:t>Martyrs</a:t>
            </a:r>
            <a:r>
              <a:rPr lang="en-US" dirty="0" smtClean="0"/>
              <a:t> – people who are willing to sacrifice their lives for the sake of a belief or cause</a:t>
            </a:r>
            <a:endParaRPr lang="en-US" dirty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4" y="1023764"/>
            <a:ext cx="3718146" cy="25576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81400"/>
            <a:ext cx="3733800" cy="327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3886200" cy="1676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4000" b="1" dirty="0" smtClean="0"/>
              <a:t>Appeal of Christianity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05400" y="152400"/>
            <a:ext cx="4042012" cy="6477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Embraced all people (men, women, poor, etc.)</a:t>
            </a:r>
          </a:p>
          <a:p>
            <a:pPr eaLnBrk="1" hangingPunct="1">
              <a:defRPr/>
            </a:pPr>
            <a:r>
              <a:rPr lang="en-US" dirty="0" smtClean="0"/>
              <a:t>Gave hope to the powerless</a:t>
            </a:r>
          </a:p>
          <a:p>
            <a:pPr eaLnBrk="1" hangingPunct="1">
              <a:defRPr/>
            </a:pPr>
            <a:r>
              <a:rPr lang="en-US" dirty="0" smtClean="0"/>
              <a:t>Appealed to those who hated the extravagances of Imperial Rome</a:t>
            </a:r>
          </a:p>
          <a:p>
            <a:pPr eaLnBrk="1" hangingPunct="1">
              <a:defRPr/>
            </a:pPr>
            <a:r>
              <a:rPr lang="en-US" dirty="0" smtClean="0"/>
              <a:t>Offered a personal relationship with a loving God</a:t>
            </a:r>
          </a:p>
          <a:p>
            <a:pPr eaLnBrk="1" hangingPunct="1">
              <a:defRPr/>
            </a:pPr>
            <a:r>
              <a:rPr lang="en-US" dirty="0" smtClean="0"/>
              <a:t>Promised eternal life after death</a:t>
            </a:r>
          </a:p>
        </p:txBody>
      </p:sp>
      <p:pic>
        <p:nvPicPr>
          <p:cNvPr id="5" name="Picture 5" descr="map-Spread of Christianity-300-600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" y="2286000"/>
            <a:ext cx="4956441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0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38600" cy="1143000"/>
          </a:xfrm>
        </p:spPr>
        <p:txBody>
          <a:bodyPr/>
          <a:lstStyle/>
          <a:p>
            <a:r>
              <a:rPr lang="en-US" b="1" dirty="0" smtClean="0"/>
              <a:t>Constantine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Constantine</a:t>
            </a:r>
            <a:r>
              <a:rPr lang="en-US" dirty="0" smtClean="0"/>
              <a:t> – the first Roman Emperor to make Christianity legal</a:t>
            </a:r>
          </a:p>
          <a:p>
            <a:r>
              <a:rPr lang="en-US" dirty="0" smtClean="0"/>
              <a:t>He did so because before a crucial battle against rivals for his throne he prayed for help from the Christian God</a:t>
            </a:r>
          </a:p>
          <a:p>
            <a:r>
              <a:rPr lang="en-US" dirty="0" smtClean="0"/>
              <a:t>He won an important victory and made Christianity legal</a:t>
            </a:r>
          </a:p>
          <a:p>
            <a:r>
              <a:rPr lang="en-US" dirty="0" smtClean="0"/>
              <a:t>He himself was baptized shortly before his death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76" y="3886200"/>
            <a:ext cx="4752975" cy="264513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05819"/>
            <a:ext cx="3881129" cy="36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582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Modern World History Christianity</vt:lpstr>
      <vt:lpstr>Jews and the Roman Empire</vt:lpstr>
      <vt:lpstr>Jesus of Nazareth</vt:lpstr>
      <vt:lpstr>Death of Jesus</vt:lpstr>
      <vt:lpstr>PowerPoint Presentation</vt:lpstr>
      <vt:lpstr>PowerPoint Presentation</vt:lpstr>
      <vt:lpstr>Persecution of Christians</vt:lpstr>
      <vt:lpstr>Appeal of Christianity</vt:lpstr>
      <vt:lpstr>Constantine</vt:lpstr>
      <vt:lpstr>Christianity Definitions</vt:lpstr>
      <vt:lpstr>The Great Schism Differences Between the 2 Branches</vt:lpstr>
    </vt:vector>
  </TitlesOfParts>
  <Company>Waterford Union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Christianity</dc:title>
  <dc:creator>Leonard Jon</dc:creator>
  <cp:lastModifiedBy>Leonard Jon</cp:lastModifiedBy>
  <cp:revision>20</cp:revision>
  <dcterms:created xsi:type="dcterms:W3CDTF">2013-10-11T12:15:43Z</dcterms:created>
  <dcterms:modified xsi:type="dcterms:W3CDTF">2013-11-14T18:49:16Z</dcterms:modified>
</cp:coreProperties>
</file>