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2D824-B498-4B2B-86CB-4289D695927B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1EFFD-315C-44B7-8B6E-F0A81D14D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34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4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95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3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99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5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2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7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0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0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2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4958-80EF-4775-9A1F-7BCF53F74EA0}" type="datetimeFigureOut">
              <a:rPr lang="en-US" smtClean="0"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0DD0-6BE1-4127-B398-7718AC2F7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73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6.wdp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534400" cy="25907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Modern World History</a:t>
            </a:r>
            <a:br>
              <a:rPr lang="en-US" sz="4000" b="1" dirty="0" smtClean="0"/>
            </a:br>
            <a:r>
              <a:rPr lang="en-US" sz="4000" b="1" dirty="0" smtClean="0"/>
              <a:t>Chinese Philosophies</a:t>
            </a:r>
            <a:br>
              <a:rPr lang="en-US" sz="4000" b="1" dirty="0" smtClean="0"/>
            </a:br>
            <a:r>
              <a:rPr lang="en-US" sz="4000" b="1" dirty="0" smtClean="0"/>
              <a:t>Confucianism, Daoism, and Legalism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67000"/>
            <a:ext cx="59182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585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b="1" dirty="0" smtClean="0"/>
              <a:t>Legalism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1219200"/>
            <a:ext cx="4953000" cy="5410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Neither Confucianism and Daoism created social order</a:t>
            </a:r>
          </a:p>
          <a:p>
            <a:r>
              <a:rPr lang="en-US" sz="2400" dirty="0" smtClean="0"/>
              <a:t>Legalism beliefs</a:t>
            </a:r>
          </a:p>
          <a:p>
            <a:pPr lvl="1"/>
            <a:r>
              <a:rPr lang="en-US" dirty="0" smtClean="0"/>
              <a:t>A highly efficient and powerful government is the key to social order</a:t>
            </a:r>
            <a:endParaRPr lang="en-US" dirty="0" smtClean="0"/>
          </a:p>
          <a:p>
            <a:pPr lvl="1"/>
            <a:r>
              <a:rPr lang="en-US" dirty="0" smtClean="0"/>
              <a:t>Punishments are useful to maintain social order (clear laws and strict and swift punishment)</a:t>
            </a:r>
          </a:p>
          <a:p>
            <a:pPr lvl="1"/>
            <a:r>
              <a:rPr lang="en-US" dirty="0" smtClean="0"/>
              <a:t>Thinkers and their ideas should be strictly controlled by govt.</a:t>
            </a:r>
            <a:endParaRPr lang="en-US" dirty="0" smtClean="0"/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Legalism was not popular, </a:t>
            </a:r>
            <a:r>
              <a:rPr lang="en-US" sz="2400" dirty="0" smtClean="0">
                <a:solidFill>
                  <a:prstClr val="black"/>
                </a:solidFill>
              </a:rPr>
              <a:t>but was effective in creating social order</a:t>
            </a:r>
            <a:endParaRPr lang="en-US" sz="2400" dirty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3560618" cy="261112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62400"/>
            <a:ext cx="356105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52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1981200" cy="1706562"/>
          </a:xfrm>
        </p:spPr>
        <p:txBody>
          <a:bodyPr>
            <a:normAutofit/>
          </a:bodyPr>
          <a:lstStyle/>
          <a:p>
            <a:r>
              <a:rPr lang="en-US" b="1" dirty="0" smtClean="0"/>
              <a:t>Yin and Yang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09800"/>
            <a:ext cx="45720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concept depicted as a circle with two halves that live in harmony</a:t>
            </a:r>
          </a:p>
          <a:p>
            <a:r>
              <a:rPr lang="en-US" dirty="0" smtClean="0"/>
              <a:t>Yin – earth, female, passive</a:t>
            </a:r>
          </a:p>
          <a:p>
            <a:r>
              <a:rPr lang="en-US" dirty="0" smtClean="0"/>
              <a:t>Yang – heaven, male, active</a:t>
            </a:r>
          </a:p>
          <a:p>
            <a:r>
              <a:rPr lang="en-US" dirty="0" smtClean="0"/>
              <a:t>Early Chinese thinkers thought pain was caused by the imbalance in the body between the forces of yin and yang</a:t>
            </a:r>
          </a:p>
          <a:p>
            <a:pPr lvl="1"/>
            <a:r>
              <a:rPr lang="en-US" sz="2800" dirty="0" smtClean="0"/>
              <a:t>Acupuncture helped to restore this balance by releasing blocked energy</a:t>
            </a:r>
            <a:endParaRPr lang="en-US" sz="2800" dirty="0"/>
          </a:p>
        </p:txBody>
      </p:sp>
      <p:pic>
        <p:nvPicPr>
          <p:cNvPr id="5" name="Content Placeholder 4" descr="Yin and Ya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372"/>
          <a:stretch/>
        </p:blipFill>
        <p:spPr>
          <a:xfrm>
            <a:off x="5022915" y="533400"/>
            <a:ext cx="3869460" cy="3170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r="38991" b="12457"/>
          <a:stretch/>
        </p:blipFill>
        <p:spPr>
          <a:xfrm>
            <a:off x="4876800" y="3975999"/>
            <a:ext cx="201802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14" y="3975999"/>
            <a:ext cx="2195864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6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45720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First Emperor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953000" cy="4876800"/>
          </a:xfrm>
        </p:spPr>
        <p:txBody>
          <a:bodyPr>
            <a:noAutofit/>
          </a:bodyPr>
          <a:lstStyle/>
          <a:p>
            <a:r>
              <a:rPr lang="en-US" sz="2600" u="sng" dirty="0" smtClean="0"/>
              <a:t>Shi </a:t>
            </a:r>
            <a:r>
              <a:rPr lang="en-US" sz="2600" u="sng" dirty="0" err="1"/>
              <a:t>H</a:t>
            </a:r>
            <a:r>
              <a:rPr lang="en-US" sz="2600" u="sng" dirty="0" err="1" smtClean="0"/>
              <a:t>uangdi</a:t>
            </a:r>
            <a:r>
              <a:rPr lang="en-US" sz="2600" dirty="0" smtClean="0"/>
              <a:t> – the Qin ruler who employed Legalism to subdue warring states and unify his country</a:t>
            </a:r>
          </a:p>
          <a:p>
            <a:pPr lvl="1"/>
            <a:r>
              <a:rPr lang="en-US" sz="2600" dirty="0" smtClean="0"/>
              <a:t>Defeated neighbors</a:t>
            </a:r>
          </a:p>
          <a:p>
            <a:pPr lvl="1"/>
            <a:r>
              <a:rPr lang="en-US" sz="2600" dirty="0" smtClean="0"/>
              <a:t>Crushed resistance to his rule </a:t>
            </a:r>
          </a:p>
          <a:p>
            <a:pPr lvl="1"/>
            <a:r>
              <a:rPr lang="en-US" sz="2600" dirty="0" smtClean="0"/>
              <a:t>Forced noble families to live in the capitol, then seized their land, and sent his ministers to rule their provinces</a:t>
            </a:r>
          </a:p>
          <a:p>
            <a:pPr lvl="1"/>
            <a:r>
              <a:rPr lang="en-US" sz="2600" dirty="0" smtClean="0"/>
              <a:t>Doubled China’s size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86" y="2828722"/>
            <a:ext cx="3594011" cy="398596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5407" r="-2645" b="11013"/>
          <a:stretch/>
        </p:blipFill>
        <p:spPr>
          <a:xfrm>
            <a:off x="5410200" y="7070"/>
            <a:ext cx="3429000" cy="279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1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2743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Great Wall of China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1524000"/>
            <a:ext cx="4038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Original wall built in ancient dynasty to keep northern invaders out</a:t>
            </a:r>
          </a:p>
          <a:p>
            <a:r>
              <a:rPr lang="en-US" dirty="0" smtClean="0"/>
              <a:t>The walls had gaps in them</a:t>
            </a:r>
          </a:p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r>
              <a:rPr lang="en-US" dirty="0" smtClean="0"/>
              <a:t> ordered the completion of the wall to fill the gaps</a:t>
            </a:r>
          </a:p>
          <a:p>
            <a:r>
              <a:rPr lang="en-US" dirty="0" smtClean="0"/>
              <a:t>Hundreds of thousands of peasants were forced to give their labor to work on the project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" y="3733800"/>
            <a:ext cx="4605868" cy="2590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/>
          <a:stretch/>
        </p:blipFill>
        <p:spPr>
          <a:xfrm>
            <a:off x="228600" y="381000"/>
            <a:ext cx="4572000" cy="31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7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5720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End of Qin Dynasty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1"/>
            <a:ext cx="4191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Shi </a:t>
            </a:r>
            <a:r>
              <a:rPr lang="en-US" dirty="0" err="1" smtClean="0"/>
              <a:t>Huangdi</a:t>
            </a:r>
            <a:r>
              <a:rPr lang="en-US" dirty="0" smtClean="0"/>
              <a:t> died relatively young</a:t>
            </a:r>
          </a:p>
          <a:p>
            <a:r>
              <a:rPr lang="en-US" dirty="0" smtClean="0"/>
              <a:t>His death left chaos</a:t>
            </a:r>
          </a:p>
          <a:p>
            <a:r>
              <a:rPr lang="en-US" dirty="0" smtClean="0"/>
              <a:t>Peasants, who were upset with high taxes, forced labor, and severe punishments, rebelled</a:t>
            </a:r>
          </a:p>
          <a:p>
            <a:r>
              <a:rPr lang="en-US" dirty="0" smtClean="0"/>
              <a:t>Rival leaders fought for control in the ensuing civil war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"/>
            <a:ext cx="4038600" cy="269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0162" y="6292640"/>
            <a:ext cx="6345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i="1" dirty="0"/>
              <a:t>Terra cotta army found in </a:t>
            </a:r>
            <a:r>
              <a:rPr lang="en-US" sz="2400" i="1" dirty="0" smtClean="0"/>
              <a:t>Shi </a:t>
            </a:r>
            <a:r>
              <a:rPr lang="en-US" sz="2400" i="1" dirty="0" err="1" smtClean="0"/>
              <a:t>Huangdi’s</a:t>
            </a:r>
            <a:r>
              <a:rPr lang="en-US" sz="2400" i="1" dirty="0" smtClean="0"/>
              <a:t> tomb </a:t>
            </a:r>
            <a:endParaRPr lang="en-US" sz="24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747854"/>
            <a:ext cx="4665632" cy="35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3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495800" cy="1341438"/>
          </a:xfrm>
        </p:spPr>
        <p:txBody>
          <a:bodyPr/>
          <a:lstStyle/>
          <a:p>
            <a:r>
              <a:rPr lang="en-US" b="1" dirty="0" smtClean="0"/>
              <a:t>Han Dynasty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50292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Liu Bang </a:t>
            </a:r>
            <a:r>
              <a:rPr lang="en-US" dirty="0" smtClean="0"/>
              <a:t>– won the civil war following Shi </a:t>
            </a:r>
            <a:r>
              <a:rPr lang="en-US" dirty="0" err="1" smtClean="0"/>
              <a:t>Huangdi’s</a:t>
            </a:r>
            <a:r>
              <a:rPr lang="en-US" dirty="0" smtClean="0"/>
              <a:t> death and began a new dynasty of rulers that lasted over 400 years (roughly coinciding with the Roman Empire)</a:t>
            </a:r>
          </a:p>
          <a:p>
            <a:r>
              <a:rPr lang="en-US" dirty="0" smtClean="0"/>
              <a:t>He followed Shi </a:t>
            </a:r>
            <a:r>
              <a:rPr lang="en-US" dirty="0" err="1" smtClean="0"/>
              <a:t>Huangdi’s</a:t>
            </a:r>
            <a:r>
              <a:rPr lang="en-US" dirty="0" smtClean="0"/>
              <a:t> policy of establishing centralized government with hundreds of local ministers in the provinces reporting to his central government</a:t>
            </a:r>
          </a:p>
          <a:p>
            <a:r>
              <a:rPr lang="en-US" dirty="0" smtClean="0"/>
              <a:t>Unlike Shi </a:t>
            </a:r>
            <a:r>
              <a:rPr lang="en-US" dirty="0" err="1" smtClean="0"/>
              <a:t>Huangdi</a:t>
            </a:r>
            <a:r>
              <a:rPr lang="en-US" dirty="0" smtClean="0"/>
              <a:t>, he lowered taxes and softened the harsh punishments to gain popular support</a:t>
            </a:r>
          </a:p>
          <a:p>
            <a:r>
              <a:rPr lang="en-US" dirty="0" smtClean="0"/>
              <a:t>The Chinese people appreciated the peace and stability his rule brought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399"/>
            <a:ext cx="3810000" cy="35464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65760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6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886200" cy="13414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Han Civil Service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" t="699" r="1500" b="949"/>
          <a:stretch/>
        </p:blipFill>
        <p:spPr>
          <a:xfrm>
            <a:off x="287449" y="1329178"/>
            <a:ext cx="4001747" cy="4919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267200" cy="6400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run this huge empire required over 100,000 workers (civil servants)</a:t>
            </a:r>
          </a:p>
          <a:p>
            <a:r>
              <a:rPr lang="en-US" dirty="0" smtClean="0"/>
              <a:t>To fill many of the positions applicants were tested in their knowledge of Confucianism </a:t>
            </a:r>
          </a:p>
          <a:p>
            <a:r>
              <a:rPr lang="en-US" dirty="0" smtClean="0"/>
              <a:t>Confucianism supported qualities seen as helpful in governing (truthfulness, respect, diligence, kindness, etc.)</a:t>
            </a:r>
          </a:p>
          <a:p>
            <a:r>
              <a:rPr lang="en-US" dirty="0" smtClean="0"/>
              <a:t>Some peasants would raise the money to train one of their sons to see if they could pass the exams (to lift them out of poverty)</a:t>
            </a:r>
          </a:p>
          <a:p>
            <a:r>
              <a:rPr lang="en-US" dirty="0" smtClean="0"/>
              <a:t>In reality, only sons of wealthy landowners had much of a chance to get these good jobs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8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Period of Warring States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343400" cy="399769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During this time there was no unified rule in China (the ancient dynasties of rulers had collapsed)</a:t>
            </a:r>
          </a:p>
          <a:p>
            <a:r>
              <a:rPr lang="en-US" dirty="0"/>
              <a:t>C</a:t>
            </a:r>
            <a:r>
              <a:rPr lang="en-US" dirty="0" smtClean="0"/>
              <a:t>onflict between the many regional powers created chaos and confusion</a:t>
            </a:r>
          </a:p>
          <a:p>
            <a:r>
              <a:rPr lang="en-US" dirty="0" smtClean="0"/>
              <a:t>Philosophies were born to combat this in order to create social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8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05400" cy="792162"/>
          </a:xfrm>
        </p:spPr>
        <p:txBody>
          <a:bodyPr/>
          <a:lstStyle/>
          <a:p>
            <a:r>
              <a:rPr lang="en-US" b="1" dirty="0" smtClean="0"/>
              <a:t>Confucianism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5867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/>
              <a:t>Started by </a:t>
            </a:r>
            <a:r>
              <a:rPr lang="en-US" sz="3000" u="sng" dirty="0"/>
              <a:t>Confucius</a:t>
            </a:r>
            <a:r>
              <a:rPr lang="en-US" sz="3000" dirty="0"/>
              <a:t> (551-479 BCE) during the Warring States Period in </a:t>
            </a:r>
            <a:r>
              <a:rPr lang="en-US" sz="3000" dirty="0" smtClean="0"/>
              <a:t>China</a:t>
            </a:r>
          </a:p>
          <a:p>
            <a:r>
              <a:rPr lang="en-US" sz="3000" dirty="0" smtClean="0"/>
              <a:t>Basic teachings in a collection called the </a:t>
            </a:r>
            <a:r>
              <a:rPr lang="en-US" sz="3000" u="sng" dirty="0" smtClean="0"/>
              <a:t>Analects</a:t>
            </a:r>
          </a:p>
          <a:p>
            <a:r>
              <a:rPr lang="en-US" sz="3000" dirty="0" smtClean="0"/>
              <a:t>Offers </a:t>
            </a:r>
            <a:r>
              <a:rPr lang="en-US" sz="3000" dirty="0"/>
              <a:t>solutions to the problems plaguing China</a:t>
            </a:r>
          </a:p>
          <a:p>
            <a:pPr lvl="1"/>
            <a:r>
              <a:rPr lang="en-US" sz="3000" dirty="0"/>
              <a:t>Focus on life rather than the </a:t>
            </a:r>
            <a:r>
              <a:rPr lang="en-US" sz="3000" dirty="0" smtClean="0"/>
              <a:t>afterlife</a:t>
            </a:r>
          </a:p>
          <a:p>
            <a:pPr lvl="1"/>
            <a:r>
              <a:rPr lang="en-US" sz="3000" dirty="0" smtClean="0"/>
              <a:t>Social order arose from proper ordering of relationships</a:t>
            </a:r>
          </a:p>
          <a:p>
            <a:pPr lvl="1"/>
            <a:r>
              <a:rPr lang="en-US" sz="3000" b="1" dirty="0" smtClean="0"/>
              <a:t>Fill govt. positions with well-educated and conscientious individuals </a:t>
            </a:r>
            <a:r>
              <a:rPr lang="en-US" sz="3000" dirty="0" smtClean="0"/>
              <a:t>(called</a:t>
            </a:r>
            <a:r>
              <a:rPr lang="en-US" sz="3000" u="sng" dirty="0" smtClean="0"/>
              <a:t> </a:t>
            </a:r>
            <a:r>
              <a:rPr lang="en-US" sz="3000" u="sng" dirty="0" err="1" smtClean="0"/>
              <a:t>junzi</a:t>
            </a:r>
            <a:r>
              <a:rPr lang="en-US" sz="3000" dirty="0" smtClean="0"/>
              <a:t>)</a:t>
            </a:r>
            <a:endParaRPr lang="en-US" sz="3000" dirty="0"/>
          </a:p>
          <a:p>
            <a:r>
              <a:rPr lang="en-US" sz="3000" dirty="0"/>
              <a:t>Does not advocate a specific deity</a:t>
            </a:r>
          </a:p>
          <a:p>
            <a:pPr lvl="1"/>
            <a:r>
              <a:rPr lang="en-US" sz="3000" dirty="0"/>
              <a:t>Emphasizes worship of ancestors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 descr="Confuci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838200"/>
            <a:ext cx="275705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6925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r>
              <a:rPr lang="en-US" b="1" dirty="0" smtClean="0"/>
              <a:t>Basic Beliefs of Confucianism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800600" cy="5105400"/>
          </a:xfrm>
        </p:spPr>
        <p:txBody>
          <a:bodyPr>
            <a:noAutofit/>
          </a:bodyPr>
          <a:lstStyle/>
          <a:p>
            <a:r>
              <a:rPr lang="en-US" i="1" u="sng" dirty="0" err="1" smtClean="0"/>
              <a:t>Ren</a:t>
            </a:r>
            <a:r>
              <a:rPr lang="en-US" i="1" dirty="0" smtClean="0"/>
              <a:t> – </a:t>
            </a:r>
            <a:r>
              <a:rPr lang="en-US" dirty="0" smtClean="0"/>
              <a:t>attitude of kindness, respect, loyalty</a:t>
            </a:r>
          </a:p>
          <a:p>
            <a:r>
              <a:rPr lang="en-US" i="1" u="sng" dirty="0" smtClean="0"/>
              <a:t>Li</a:t>
            </a:r>
            <a:r>
              <a:rPr lang="en-US" i="1" dirty="0" smtClean="0"/>
              <a:t> – </a:t>
            </a:r>
            <a:r>
              <a:rPr lang="en-US" dirty="0"/>
              <a:t>s</a:t>
            </a:r>
            <a:r>
              <a:rPr lang="en-US" dirty="0" smtClean="0"/>
              <a:t>ense of proper behavior based on respect for elders and superiors</a:t>
            </a:r>
          </a:p>
          <a:p>
            <a:r>
              <a:rPr lang="en-US" i="1" u="sng" dirty="0" smtClean="0"/>
              <a:t>Xiao</a:t>
            </a:r>
            <a:r>
              <a:rPr lang="en-US" dirty="0" smtClean="0"/>
              <a:t> – filial piety or respect for elders, family ancestors</a:t>
            </a:r>
          </a:p>
          <a:p>
            <a:r>
              <a:rPr lang="en-US" dirty="0" smtClean="0"/>
              <a:t>Goal </a:t>
            </a:r>
            <a:r>
              <a:rPr lang="en-US" dirty="0"/>
              <a:t>is to promote harmony on Earth through </a:t>
            </a:r>
            <a:r>
              <a:rPr lang="en-US" dirty="0" smtClean="0"/>
              <a:t>good relationships</a:t>
            </a:r>
            <a:endParaRPr lang="en-US" dirty="0"/>
          </a:p>
          <a:p>
            <a:pPr lvl="1"/>
            <a:r>
              <a:rPr lang="en-US" sz="2800" dirty="0"/>
              <a:t>Five </a:t>
            </a:r>
            <a:r>
              <a:rPr lang="en-US" sz="2800" dirty="0" smtClean="0"/>
              <a:t>Relationships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28800"/>
            <a:ext cx="3406137" cy="4525963"/>
          </a:xfrm>
        </p:spPr>
      </p:pic>
    </p:spTree>
    <p:extLst>
      <p:ext uri="{BB962C8B-B14F-4D97-AF65-F5344CB8AC3E}">
        <p14:creationId xmlns:p14="http://schemas.microsoft.com/office/powerpoint/2010/main" val="204764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Advocates of Confucianism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90600"/>
            <a:ext cx="4495800" cy="5135563"/>
          </a:xfrm>
        </p:spPr>
        <p:txBody>
          <a:bodyPr/>
          <a:lstStyle/>
          <a:p>
            <a:r>
              <a:rPr lang="en-US" dirty="0" smtClean="0"/>
              <a:t>Mencius</a:t>
            </a:r>
          </a:p>
          <a:p>
            <a:pPr lvl="1"/>
            <a:r>
              <a:rPr lang="en-US" dirty="0" smtClean="0"/>
              <a:t>Believed human nature was good</a:t>
            </a:r>
          </a:p>
          <a:p>
            <a:pPr lvl="1"/>
            <a:r>
              <a:rPr lang="en-US" dirty="0" smtClean="0"/>
              <a:t>Advocated benevolent govt.</a:t>
            </a:r>
          </a:p>
          <a:p>
            <a:pPr lvl="1"/>
            <a:r>
              <a:rPr lang="en-US" b="1" dirty="0" smtClean="0"/>
              <a:t>Rulers should tax lightly, avoid war, and support education and social harmony</a:t>
            </a:r>
          </a:p>
          <a:p>
            <a:pPr lvl="1"/>
            <a:r>
              <a:rPr lang="en-US" dirty="0" smtClean="0"/>
              <a:t>Advocate of </a:t>
            </a:r>
            <a:r>
              <a:rPr lang="en-US" dirty="0" err="1" smtClean="0"/>
              <a:t>ren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1376" y="990600"/>
            <a:ext cx="4992624" cy="5135563"/>
          </a:xfrm>
        </p:spPr>
        <p:txBody>
          <a:bodyPr/>
          <a:lstStyle/>
          <a:p>
            <a:r>
              <a:rPr lang="en-US" dirty="0" err="1" smtClean="0"/>
              <a:t>Xunzi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Believed humans acted on own self-interest and wouldn’t sacrifice for the state</a:t>
            </a:r>
          </a:p>
          <a:p>
            <a:pPr lvl="1"/>
            <a:r>
              <a:rPr lang="en-US" b="1" dirty="0" smtClean="0"/>
              <a:t>Advocated clear, well-publicized standards of conduct</a:t>
            </a:r>
          </a:p>
          <a:p>
            <a:pPr lvl="1"/>
            <a:r>
              <a:rPr lang="en-US" b="1" dirty="0" smtClean="0"/>
              <a:t>Did believe humans could improve and restore society</a:t>
            </a:r>
          </a:p>
          <a:p>
            <a:pPr lvl="1"/>
            <a:r>
              <a:rPr lang="en-US" dirty="0" smtClean="0"/>
              <a:t>Advocate of li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09067"/>
            <a:ext cx="2017776" cy="1905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9" t="13118"/>
          <a:stretch/>
        </p:blipFill>
        <p:spPr>
          <a:xfrm>
            <a:off x="4343400" y="4803277"/>
            <a:ext cx="1921533" cy="19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32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Impact of Confucianism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343400" cy="4343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Becomes foundation of Chinese government</a:t>
            </a:r>
          </a:p>
          <a:p>
            <a:r>
              <a:rPr lang="en-US" dirty="0"/>
              <a:t>Reinforced importance of patriarchal relationships</a:t>
            </a:r>
          </a:p>
          <a:p>
            <a:r>
              <a:rPr lang="en-US" dirty="0"/>
              <a:t>Reinforced family as the center of Chinese </a:t>
            </a:r>
            <a:r>
              <a:rPr lang="en-US" dirty="0" smtClean="0"/>
              <a:t>society</a:t>
            </a:r>
          </a:p>
          <a:p>
            <a:r>
              <a:rPr lang="en-US" dirty="0" smtClean="0"/>
              <a:t>Emphasized education as path to success</a:t>
            </a:r>
            <a:endParaRPr lang="en-US" dirty="0"/>
          </a:p>
          <a:p>
            <a:r>
              <a:rPr lang="en-US" dirty="0"/>
              <a:t>Japan, Korea, Taiwan, Singapore are influenced by Confucian ethic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9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b="1" dirty="0"/>
              <a:t>Daoism (Taoism)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50292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Founded  by </a:t>
            </a:r>
            <a:r>
              <a:rPr lang="en-US" u="sng" dirty="0" err="1"/>
              <a:t>Laozi</a:t>
            </a:r>
            <a:r>
              <a:rPr lang="en-US" dirty="0"/>
              <a:t> (6</a:t>
            </a:r>
            <a:r>
              <a:rPr lang="en-US" baseline="30000" dirty="0"/>
              <a:t>th</a:t>
            </a:r>
            <a:r>
              <a:rPr lang="en-US" dirty="0"/>
              <a:t> cent. BCE?) during the Warring States Period</a:t>
            </a:r>
          </a:p>
          <a:p>
            <a:r>
              <a:rPr lang="en-US" dirty="0"/>
              <a:t>Everything revolves around the </a:t>
            </a:r>
            <a:r>
              <a:rPr lang="en-US" dirty="0" smtClean="0"/>
              <a:t>universal force called the Dao </a:t>
            </a:r>
            <a:r>
              <a:rPr lang="en-US" dirty="0" smtClean="0"/>
              <a:t>(“</a:t>
            </a:r>
            <a:r>
              <a:rPr lang="en-US" u="sng" dirty="0" smtClean="0"/>
              <a:t>The Way</a:t>
            </a:r>
            <a:r>
              <a:rPr lang="en-US" dirty="0" smtClean="0"/>
              <a:t>”)</a:t>
            </a:r>
            <a:endParaRPr lang="en-US" dirty="0"/>
          </a:p>
          <a:p>
            <a:r>
              <a:rPr lang="en-US" dirty="0"/>
              <a:t>Goal: Create societal harmony by living according to the natural laws of the </a:t>
            </a:r>
            <a:r>
              <a:rPr lang="en-US" dirty="0" smtClean="0"/>
              <a:t>universe (live in harmony with nature)</a:t>
            </a:r>
            <a:endParaRPr lang="en-US" dirty="0" smtClean="0"/>
          </a:p>
          <a:p>
            <a:r>
              <a:rPr lang="en-US" dirty="0" smtClean="0"/>
              <a:t>Retreat from the world of politics and ambition </a:t>
            </a:r>
            <a:r>
              <a:rPr lang="en-US" dirty="0" smtClean="0"/>
              <a:t>(live simply) as </a:t>
            </a:r>
            <a:r>
              <a:rPr lang="en-US" dirty="0" smtClean="0"/>
              <a:t>they haven’t solved the problems of the world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44" y="1600200"/>
            <a:ext cx="3298355" cy="4659985"/>
          </a:xfrm>
        </p:spPr>
      </p:pic>
    </p:spTree>
    <p:extLst>
      <p:ext uri="{BB962C8B-B14F-4D97-AF65-F5344CB8AC3E}">
        <p14:creationId xmlns:p14="http://schemas.microsoft.com/office/powerpoint/2010/main" val="137745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724400" cy="1341438"/>
          </a:xfrm>
        </p:spPr>
        <p:txBody>
          <a:bodyPr/>
          <a:lstStyle/>
          <a:p>
            <a:r>
              <a:rPr lang="en-US" b="1" dirty="0"/>
              <a:t>Impact of Daoism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530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Idea that the less govt. the better</a:t>
            </a:r>
          </a:p>
          <a:p>
            <a:r>
              <a:rPr lang="en-US" dirty="0" smtClean="0"/>
              <a:t>Encourages </a:t>
            </a:r>
            <a:r>
              <a:rPr lang="en-US" dirty="0"/>
              <a:t>respect for nature</a:t>
            </a:r>
          </a:p>
          <a:p>
            <a:r>
              <a:rPr lang="en-US" dirty="0"/>
              <a:t>Heavily influenced Chinese art and literature</a:t>
            </a:r>
          </a:p>
          <a:p>
            <a:pPr lvl="1"/>
            <a:r>
              <a:rPr lang="en-US" sz="2800" dirty="0"/>
              <a:t>Landscape paintings</a:t>
            </a:r>
          </a:p>
          <a:p>
            <a:r>
              <a:rPr lang="en-US" dirty="0"/>
              <a:t>Yoga and meditation</a:t>
            </a:r>
          </a:p>
          <a:p>
            <a:r>
              <a:rPr lang="en-US" dirty="0"/>
              <a:t>Hygiene and cleanliness</a:t>
            </a:r>
          </a:p>
          <a:p>
            <a:r>
              <a:rPr lang="en-US" dirty="0" smtClean="0"/>
              <a:t>Medicine</a:t>
            </a:r>
          </a:p>
          <a:p>
            <a:r>
              <a:rPr lang="en-US" dirty="0" smtClean="0"/>
              <a:t>Daoism and Confucianism can co-exist as they are not exclusive and the self knowledge and respect for nature aspect of Daoism appealed to Confucians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276600" cy="685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1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Greatest </a:t>
            </a:r>
            <a:r>
              <a:rPr lang="en-US" b="1" dirty="0" err="1" smtClean="0"/>
              <a:t>Daoist</a:t>
            </a:r>
            <a:r>
              <a:rPr lang="en-US" b="1" dirty="0" smtClean="0"/>
              <a:t> Master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05000"/>
            <a:ext cx="3505200" cy="4136136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4038600" cy="3497818"/>
          </a:xfrm>
        </p:spPr>
      </p:pic>
    </p:spTree>
    <p:extLst>
      <p:ext uri="{BB962C8B-B14F-4D97-AF65-F5344CB8AC3E}">
        <p14:creationId xmlns:p14="http://schemas.microsoft.com/office/powerpoint/2010/main" val="2068475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844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Modern World History Chinese Philosophies Confucianism, Daoism, and Legalism</vt:lpstr>
      <vt:lpstr>Period of Warring States</vt:lpstr>
      <vt:lpstr>Confucianism</vt:lpstr>
      <vt:lpstr>Basic Beliefs of Confucianism</vt:lpstr>
      <vt:lpstr>Advocates of Confucianism</vt:lpstr>
      <vt:lpstr>Social Impact of Confucianism</vt:lpstr>
      <vt:lpstr>Daoism (Taoism)</vt:lpstr>
      <vt:lpstr>Impact of Daoism</vt:lpstr>
      <vt:lpstr>Greatest Daoist Master</vt:lpstr>
      <vt:lpstr>Legalism</vt:lpstr>
      <vt:lpstr>Yin and Yang</vt:lpstr>
      <vt:lpstr>The First Emperor</vt:lpstr>
      <vt:lpstr>Great Wall of China</vt:lpstr>
      <vt:lpstr>End of Qin Dynasty</vt:lpstr>
      <vt:lpstr>Han Dynasty</vt:lpstr>
      <vt:lpstr>Han Civil Service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World History Chapter 8 Confucianism, Daoism, and Legalism</dc:title>
  <dc:creator>Leonard Jon</dc:creator>
  <cp:lastModifiedBy>Leonard Jon</cp:lastModifiedBy>
  <cp:revision>20</cp:revision>
  <cp:lastPrinted>2013-10-31T22:58:23Z</cp:lastPrinted>
  <dcterms:created xsi:type="dcterms:W3CDTF">2013-09-27T12:58:27Z</dcterms:created>
  <dcterms:modified xsi:type="dcterms:W3CDTF">2013-10-31T23:00:28Z</dcterms:modified>
</cp:coreProperties>
</file>