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0" r:id="rId4"/>
    <p:sldId id="271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>
      <p:cViewPr>
        <p:scale>
          <a:sx n="70" d="100"/>
          <a:sy n="70" d="100"/>
        </p:scale>
        <p:origin x="-13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CA5D-AFCF-479F-A27F-E651B5C300E7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747-63A4-4182-8D3B-CC9977CF3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5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CA5D-AFCF-479F-A27F-E651B5C300E7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747-63A4-4182-8D3B-CC9977CF3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2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CA5D-AFCF-479F-A27F-E651B5C300E7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747-63A4-4182-8D3B-CC9977CF3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6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CA5D-AFCF-479F-A27F-E651B5C300E7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747-63A4-4182-8D3B-CC9977CF3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2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CA5D-AFCF-479F-A27F-E651B5C300E7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747-63A4-4182-8D3B-CC9977CF3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2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CA5D-AFCF-479F-A27F-E651B5C300E7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747-63A4-4182-8D3B-CC9977CF3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7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CA5D-AFCF-479F-A27F-E651B5C300E7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747-63A4-4182-8D3B-CC9977CF3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CA5D-AFCF-479F-A27F-E651B5C300E7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747-63A4-4182-8D3B-CC9977CF3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8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CA5D-AFCF-479F-A27F-E651B5C300E7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747-63A4-4182-8D3B-CC9977CF3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0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CA5D-AFCF-479F-A27F-E651B5C300E7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747-63A4-4182-8D3B-CC9977CF3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1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CA5D-AFCF-479F-A27F-E651B5C300E7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747-63A4-4182-8D3B-CC9977CF3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9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ACA5D-AFCF-479F-A27F-E651B5C300E7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C8747-63A4-4182-8D3B-CC9977CF3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7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2057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Modern World History</a:t>
            </a:r>
            <a:br>
              <a:rPr lang="en-US" b="1" dirty="0" smtClean="0"/>
            </a:br>
            <a:r>
              <a:rPr lang="en-US" b="1" dirty="0" smtClean="0"/>
              <a:t>Global Security Concerns</a:t>
            </a:r>
            <a:br>
              <a:rPr lang="en-US" b="1" dirty="0" smtClean="0"/>
            </a:br>
            <a:r>
              <a:rPr lang="en-US" b="1" dirty="0" smtClean="0"/>
              <a:t>Assign. #6-3</a:t>
            </a:r>
            <a:br>
              <a:rPr lang="en-US" b="1" dirty="0" smtClean="0"/>
            </a:br>
            <a:r>
              <a:rPr lang="en-US" b="1" i="1" dirty="0" smtClean="0"/>
              <a:t>(first half)</a:t>
            </a:r>
            <a:endParaRPr lang="en-US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45" y="2743199"/>
            <a:ext cx="5943600" cy="396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Iraq War </a:t>
            </a:r>
            <a:r>
              <a:rPr lang="en-US" altLang="en-US" b="1" dirty="0" smtClean="0"/>
              <a:t>(#4)</a:t>
            </a:r>
            <a:endParaRPr lang="en-US" altLang="en-US" b="1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800600" cy="5181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U.S. becomes fed up with Saddam Hussein and his govt. for violations of the cease fire agreement that ended the Persian Gulf War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U.N. does not vote to invade Iraq (France uses its veto power to block it)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U.S. sets up its own coalition of nations to invade Iraq in 2003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Iraq military quickly defeated</a:t>
            </a:r>
          </a:p>
        </p:txBody>
      </p:sp>
      <p:pic>
        <p:nvPicPr>
          <p:cNvPr id="11268" name="Picture 4" descr="george bu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3124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15000" y="5791200"/>
            <a:ext cx="297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President George Bush</a:t>
            </a:r>
          </a:p>
        </p:txBody>
      </p:sp>
    </p:spTree>
    <p:extLst>
      <p:ext uri="{BB962C8B-B14F-4D97-AF65-F5344CB8AC3E}">
        <p14:creationId xmlns:p14="http://schemas.microsoft.com/office/powerpoint/2010/main" val="214263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Part of War on Terror?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572000" cy="495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600" dirty="0" smtClean="0"/>
              <a:t>The major arguments of the Bush Administration for going to war with Iraq was that Iraq was connected to Al Qaeda terrorists and that Iraq possessed WMDs</a:t>
            </a:r>
          </a:p>
          <a:p>
            <a:pPr eaLnBrk="1" hangingPunct="1"/>
            <a:r>
              <a:rPr lang="en-US" altLang="en-US" sz="2600" dirty="0" smtClean="0"/>
              <a:t>No WMDs were found</a:t>
            </a:r>
          </a:p>
          <a:p>
            <a:pPr eaLnBrk="1" hangingPunct="1"/>
            <a:r>
              <a:rPr lang="en-US" altLang="en-US" sz="2600" dirty="0" smtClean="0"/>
              <a:t>U.S. Govt. concludes in </a:t>
            </a:r>
            <a:r>
              <a:rPr lang="en-US" altLang="en-US" sz="2600" i="1" dirty="0" smtClean="0"/>
              <a:t>9/11 Report </a:t>
            </a:r>
            <a:r>
              <a:rPr lang="en-US" altLang="en-US" sz="2600" dirty="0" smtClean="0"/>
              <a:t>that links to Al Qaeda in Iraq are minimal and that Al Qaeda involvement goes up only after U.S. troops arrive</a:t>
            </a:r>
            <a:endParaRPr lang="en-US" altLang="en-US" sz="2600" i="1" dirty="0" smtClean="0"/>
          </a:p>
        </p:txBody>
      </p:sp>
      <p:pic>
        <p:nvPicPr>
          <p:cNvPr id="12292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371600"/>
            <a:ext cx="3429000" cy="5160113"/>
          </a:xfrm>
        </p:spPr>
      </p:pic>
    </p:spTree>
    <p:extLst>
      <p:ext uri="{BB962C8B-B14F-4D97-AF65-F5344CB8AC3E}">
        <p14:creationId xmlns:p14="http://schemas.microsoft.com/office/powerpoint/2010/main" val="24687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5750"/>
            <a:ext cx="4073525" cy="24384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A Troubled </a:t>
            </a:r>
            <a:br>
              <a:rPr lang="en-US" altLang="en-US" b="1" dirty="0" smtClean="0"/>
            </a:br>
            <a:r>
              <a:rPr lang="en-US" altLang="en-US" b="1" dirty="0" smtClean="0"/>
              <a:t>Democracy </a:t>
            </a:r>
            <a:br>
              <a:rPr lang="en-US" altLang="en-US" b="1" dirty="0" smtClean="0"/>
            </a:br>
            <a:r>
              <a:rPr lang="en-US" altLang="en-US" b="1" dirty="0" smtClean="0"/>
              <a:t>in Iraq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3886200" cy="36576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A new democratic govt. is set up</a:t>
            </a:r>
          </a:p>
          <a:p>
            <a:pPr eaLnBrk="1" hangingPunct="1"/>
            <a:r>
              <a:rPr lang="en-US" altLang="en-US" sz="2400" dirty="0" smtClean="0"/>
              <a:t>Saddam Hussein was captured, tried and executed by the Iraqis</a:t>
            </a:r>
          </a:p>
          <a:p>
            <a:pPr eaLnBrk="1" hangingPunct="1"/>
            <a:r>
              <a:rPr lang="en-US" altLang="en-US" sz="2400" dirty="0" smtClean="0"/>
              <a:t>Different factions in Iraq fight for a majority control of the new govt.</a:t>
            </a:r>
          </a:p>
          <a:p>
            <a:pPr eaLnBrk="1" hangingPunct="1"/>
            <a:endParaRPr lang="en-US" altLang="en-US" sz="2400" dirty="0" smtClean="0"/>
          </a:p>
        </p:txBody>
      </p:sp>
      <p:pic>
        <p:nvPicPr>
          <p:cNvPr id="13316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285750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3581400"/>
            <a:ext cx="4038600" cy="304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6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Fight for Control of Iraq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5019782" cy="57150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smtClean="0"/>
              <a:t>Conflict between the 3 major ethnic and religious groups there makes governing Iraq difficult</a:t>
            </a:r>
          </a:p>
          <a:p>
            <a:pPr lvl="2" eaLnBrk="1" hangingPunct="1"/>
            <a:r>
              <a:rPr lang="en-US" altLang="en-US" sz="2800" dirty="0" smtClean="0"/>
              <a:t>Sunni Muslims (who had supported Saddam)</a:t>
            </a:r>
          </a:p>
          <a:p>
            <a:pPr lvl="2" eaLnBrk="1" hangingPunct="1"/>
            <a:r>
              <a:rPr lang="en-US" altLang="en-US" sz="2800" dirty="0" smtClean="0"/>
              <a:t>Shia Muslims (the majority group)</a:t>
            </a:r>
          </a:p>
          <a:p>
            <a:pPr lvl="2" eaLnBrk="1" hangingPunct="1"/>
            <a:r>
              <a:rPr lang="en-US" altLang="en-US" sz="2800" dirty="0" smtClean="0"/>
              <a:t>Kurds (the smallest group, but in oil rich area)</a:t>
            </a:r>
          </a:p>
          <a:p>
            <a:pPr eaLnBrk="1" hangingPunct="1"/>
            <a:r>
              <a:rPr lang="en-US" altLang="en-US" dirty="0" smtClean="0"/>
              <a:t>Radicals from each of the ethnic and religious groups continue to fight the new Iraqi govt. and U.S. forces</a:t>
            </a:r>
          </a:p>
          <a:p>
            <a:pPr eaLnBrk="1" hangingPunct="1"/>
            <a:r>
              <a:rPr lang="en-US" altLang="en-US" dirty="0" smtClean="0"/>
              <a:t>A troop surge in 2007 by Pres. Bush is seen as successful in stabilizing the Iraqi govt.’s control of the nation</a:t>
            </a:r>
          </a:p>
        </p:txBody>
      </p:sp>
      <p:pic>
        <p:nvPicPr>
          <p:cNvPr id="4" name="Picture 4" descr="iraq-ethnic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182" y="1923256"/>
            <a:ext cx="3962293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9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0" y="76200"/>
            <a:ext cx="3352800" cy="1249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Kurds (#5)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4" y="0"/>
            <a:ext cx="4156364" cy="39624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2672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Kurds are an ethnic group in Southwest Asia</a:t>
            </a:r>
          </a:p>
          <a:p>
            <a:r>
              <a:rPr lang="en-US" dirty="0" smtClean="0"/>
              <a:t>They are a minority in three nations (Iraq, Iran and Turkey)</a:t>
            </a:r>
          </a:p>
          <a:p>
            <a:r>
              <a:rPr lang="en-US" dirty="0" smtClean="0"/>
              <a:t>They have faced discrimination in each of these nations</a:t>
            </a:r>
          </a:p>
          <a:p>
            <a:r>
              <a:rPr lang="en-US" dirty="0" smtClean="0"/>
              <a:t>Nationalist groups of Kurds strive for a new nation for themselves </a:t>
            </a:r>
            <a:r>
              <a:rPr lang="en-US" i="1" dirty="0" smtClean="0"/>
              <a:t>(see top left)</a:t>
            </a:r>
          </a:p>
          <a:p>
            <a:r>
              <a:rPr lang="en-US" dirty="0" smtClean="0"/>
              <a:t>They were attacked with chemical weapons by Saddam Hussein in Iraq in the 1980s to wipe them out</a:t>
            </a:r>
          </a:p>
          <a:p>
            <a:r>
              <a:rPr lang="en-US" dirty="0" smtClean="0"/>
              <a:t>Their land is desired by other groups due to the oil reserves located there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400"/>
            <a:ext cx="454806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7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"/>
            <a:ext cx="8229600" cy="952500"/>
          </a:xfrm>
        </p:spPr>
        <p:txBody>
          <a:bodyPr/>
          <a:lstStyle/>
          <a:p>
            <a:r>
              <a:rPr lang="en-US" b="1" dirty="0" smtClean="0"/>
              <a:t>Status of Women (#6)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8458200" cy="2362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non-Western nations women faced discrimination in jobs and were denied access to education</a:t>
            </a:r>
          </a:p>
          <a:p>
            <a:r>
              <a:rPr lang="en-US" dirty="0" smtClean="0"/>
              <a:t>Women were often victims of violence and abuse in nations torn by civil war and ethnic conflict</a:t>
            </a:r>
          </a:p>
          <a:p>
            <a:r>
              <a:rPr lang="en-US" dirty="0" smtClean="0"/>
              <a:t>Since the 1970s, however, more nations passed laws protecting the rights of women</a:t>
            </a:r>
          </a:p>
          <a:p>
            <a:r>
              <a:rPr lang="en-US" dirty="0" smtClean="0"/>
              <a:t>Still, women face gender inequality throughout the world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74695"/>
            <a:ext cx="7162800" cy="3573780"/>
          </a:xfrm>
        </p:spPr>
      </p:pic>
    </p:spTree>
    <p:extLst>
      <p:ext uri="{BB962C8B-B14F-4D97-AF65-F5344CB8AC3E}">
        <p14:creationId xmlns:p14="http://schemas.microsoft.com/office/powerpoint/2010/main" val="100444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618"/>
            <a:ext cx="4419600" cy="1447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Collective Security After WWII (#1)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" y="1524000"/>
            <a:ext cx="54102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United Nations (U.N.)</a:t>
            </a:r>
          </a:p>
          <a:p>
            <a:r>
              <a:rPr lang="en-US" dirty="0" smtClean="0"/>
              <a:t>North Atlantic Treaty Organization (NATO) – alliance of democratic, capitalist nations led by the U.S. during the Cold War</a:t>
            </a:r>
          </a:p>
          <a:p>
            <a:r>
              <a:rPr lang="en-US" dirty="0" smtClean="0"/>
              <a:t>Warsaw Pact – alliance of communist nations led by the Soviet Union during the Cold War</a:t>
            </a:r>
          </a:p>
          <a:p>
            <a:r>
              <a:rPr lang="en-US" dirty="0" smtClean="0"/>
              <a:t>South East Asia Treaty Organization (SEATO) – created collective security of nations in SE Asia</a:t>
            </a:r>
          </a:p>
          <a:p>
            <a:r>
              <a:rPr lang="en-US" dirty="0" smtClean="0"/>
              <a:t>Africa and Europe attempt to create organizations to allow for economic and political economic security as well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89" y="4038600"/>
            <a:ext cx="3606800" cy="27051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70" y="76200"/>
            <a:ext cx="3717238" cy="390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6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65919"/>
            <a:ext cx="3200400" cy="1173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United Nations (#2)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47244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U.N. was created as part of the Yalta Agreement at the end of WWII, and is located in New York City</a:t>
            </a:r>
          </a:p>
          <a:p>
            <a:r>
              <a:rPr lang="en-US" dirty="0" smtClean="0"/>
              <a:t>It had limited ability to solve problems during the Cold War and due to veto power of Security Council members</a:t>
            </a:r>
          </a:p>
          <a:p>
            <a:r>
              <a:rPr lang="en-US" dirty="0" smtClean="0"/>
              <a:t>It provides a public forum for negotiating to solve problems between nations</a:t>
            </a:r>
          </a:p>
          <a:p>
            <a:r>
              <a:rPr lang="en-US" dirty="0" smtClean="0"/>
              <a:t>Its separate agencies handle problems related to food, economic trade, children, women, and genocide </a:t>
            </a:r>
          </a:p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232" y="4368034"/>
            <a:ext cx="3716367" cy="248996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2400"/>
            <a:ext cx="16002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0"/>
          <a:stretch/>
        </p:blipFill>
        <p:spPr>
          <a:xfrm>
            <a:off x="5402118" y="0"/>
            <a:ext cx="3771900" cy="2135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3"/>
          <a:stretch/>
        </p:blipFill>
        <p:spPr>
          <a:xfrm>
            <a:off x="5402232" y="2142836"/>
            <a:ext cx="3771786" cy="223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9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33400"/>
            <a:ext cx="3581400" cy="1325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United Nations Peacekeeping Missions (#2)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94853" y="2362200"/>
            <a:ext cx="4038600" cy="4373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U.N sends peacekeeping forces made up of soldiers from around the world to keep the peace</a:t>
            </a:r>
          </a:p>
          <a:p>
            <a:r>
              <a:rPr lang="en-US" dirty="0" smtClean="0"/>
              <a:t>These forces monitor elections, stop genocide, and allow for peace negotiations between warring sides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07"/>
          <a:stretch/>
        </p:blipFill>
        <p:spPr>
          <a:xfrm>
            <a:off x="4480953" y="533400"/>
            <a:ext cx="4615543" cy="304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3" y="3810000"/>
            <a:ext cx="471054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Weapons of Mass Destruction (#3) </a:t>
            </a:r>
            <a:endParaRPr lang="en-US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2"/>
          <a:stretch/>
        </p:blipFill>
        <p:spPr>
          <a:xfrm>
            <a:off x="2209801" y="2819400"/>
            <a:ext cx="6705600" cy="40386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5800" y="914401"/>
            <a:ext cx="8001000" cy="205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Weapons of Mass Destruction (WMDs) include nuclear, chemical, and biological weapons and are designed to kill thousands, even millions, of people</a:t>
            </a:r>
          </a:p>
          <a:p>
            <a:r>
              <a:rPr lang="en-US" dirty="0" smtClean="0"/>
              <a:t>Nuclear Non-Proliferation Treaty – signed by many nations since 1968 to try to stop the spread of nuclear weapons to new nations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2971800"/>
            <a:ext cx="21336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 – Nuclear free nations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RED</a:t>
            </a:r>
            <a:r>
              <a:rPr lang="en-US" dirty="0" smtClean="0"/>
              <a:t> – have nuclear weapons and signed the NPT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9966"/>
                </a:solidFill>
              </a:rPr>
              <a:t>PINK</a:t>
            </a:r>
            <a:r>
              <a:rPr lang="en-US" dirty="0" smtClean="0"/>
              <a:t> – have nuclear weapons and have not signed the NPT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WHITE – protected by U.S. nuclear weapons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89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Saddam Hussein’s Rule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55737"/>
            <a:ext cx="5181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 smtClean="0"/>
              <a:t>Saddam Hussein was dictator of Iraq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smtClean="0"/>
              <a:t>He had political opponents executed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smtClean="0"/>
              <a:t>He used chemical weapons against Iraqi citizens who were part of the minority group called Kurds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smtClean="0"/>
              <a:t>He invaded the small neighboring nation of Kuwait in 1991</a:t>
            </a:r>
          </a:p>
        </p:txBody>
      </p:sp>
      <p:pic>
        <p:nvPicPr>
          <p:cNvPr id="7172" name="Picture 4" descr="saddam_19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3"/>
          <a:stretch>
            <a:fillRect/>
          </a:stretch>
        </p:blipFill>
        <p:spPr bwMode="auto">
          <a:xfrm>
            <a:off x="5567362" y="2209800"/>
            <a:ext cx="34813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248400" y="5334000"/>
            <a:ext cx="2119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Saddam Hussein</a:t>
            </a:r>
          </a:p>
        </p:txBody>
      </p:sp>
    </p:spTree>
    <p:extLst>
      <p:ext uri="{BB962C8B-B14F-4D97-AF65-F5344CB8AC3E}">
        <p14:creationId xmlns:p14="http://schemas.microsoft.com/office/powerpoint/2010/main" val="28821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The Persian Gulf War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648200" cy="52578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U.S. led a coalition of nations backed by the United Nations in military action against Iraq</a:t>
            </a:r>
          </a:p>
          <a:p>
            <a:pPr eaLnBrk="1" hangingPunct="1"/>
            <a:r>
              <a:rPr lang="en-US" altLang="en-US" smtClean="0"/>
              <a:t>Iraqi forces were first pushed out of Kuwait and then U.N. forces moved toward the Iraq capitol, Baghdad</a:t>
            </a:r>
          </a:p>
        </p:txBody>
      </p:sp>
      <p:pic>
        <p:nvPicPr>
          <p:cNvPr id="8196" name="Picture 5" descr="desertstormpla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91477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desertstormtanks38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886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6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/>
              <a:t>Operation Desert Storm</a:t>
            </a:r>
            <a:br>
              <a:rPr lang="en-US" altLang="en-US" sz="4000" b="1" dirty="0" smtClean="0"/>
            </a:br>
            <a:r>
              <a:rPr lang="en-US" altLang="en-US" sz="2800" dirty="0" smtClean="0"/>
              <a:t>(U.S. name for Persian Gulf War military action)</a:t>
            </a:r>
          </a:p>
        </p:txBody>
      </p:sp>
      <p:pic>
        <p:nvPicPr>
          <p:cNvPr id="9219" name="Picture 4" descr="desert storm ma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00200"/>
            <a:ext cx="7924800" cy="508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6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Saddam Hussein Stays in Power </a:t>
            </a:r>
            <a:r>
              <a:rPr lang="en-US" altLang="en-US" b="1" dirty="0" smtClean="0"/>
              <a:t>(#4)</a:t>
            </a:r>
            <a:endParaRPr lang="en-US" altLang="en-US" b="1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Before taking over Baghdad and removing Saddam Hussein from power, the U.N. votes to stop military 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Rules are placed on Saddam Hussein and his govt. which he repeated breaks over the next 12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No planes in “no fly zones near borders”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Allow Weapons Inspectors to check for WMDs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U.S. responds 3 different times with missile strikes on military targets in Iraq </a:t>
            </a: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06963"/>
            <a:ext cx="3352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648200"/>
            <a:ext cx="3163888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2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869</Words>
  <Application>Microsoft Office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Modern World History Global Security Concerns Assign. #6-3 (first half)</vt:lpstr>
      <vt:lpstr>Collective Security After WWII (#1)</vt:lpstr>
      <vt:lpstr>United Nations (#2)</vt:lpstr>
      <vt:lpstr>United Nations Peacekeeping Missions (#2)</vt:lpstr>
      <vt:lpstr>Weapons of Mass Destruction (#3) </vt:lpstr>
      <vt:lpstr>Saddam Hussein’s Rule</vt:lpstr>
      <vt:lpstr>The Persian Gulf War</vt:lpstr>
      <vt:lpstr>Operation Desert Storm (U.S. name for Persian Gulf War military action)</vt:lpstr>
      <vt:lpstr>Saddam Hussein Stays in Power (#4)</vt:lpstr>
      <vt:lpstr>Iraq War (#4)</vt:lpstr>
      <vt:lpstr>Part of War on Terror?</vt:lpstr>
      <vt:lpstr>A Troubled  Democracy  in Iraq</vt:lpstr>
      <vt:lpstr>Fight for Control of Iraq</vt:lpstr>
      <vt:lpstr>The Kurds (#5)</vt:lpstr>
      <vt:lpstr>Status of Women (#6)</vt:lpstr>
    </vt:vector>
  </TitlesOfParts>
  <Company>Waterford Union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World History Global Security Concerns Assign. #6-3</dc:title>
  <dc:creator>Leonard Jon</dc:creator>
  <cp:lastModifiedBy>Leonard Jon</cp:lastModifiedBy>
  <cp:revision>13</cp:revision>
  <dcterms:created xsi:type="dcterms:W3CDTF">2014-05-28T12:33:47Z</dcterms:created>
  <dcterms:modified xsi:type="dcterms:W3CDTF">2014-05-29T13:04:39Z</dcterms:modified>
</cp:coreProperties>
</file>