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57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72F6-8107-4CAE-B4AD-24A36D33332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0C75-F297-4515-A3E2-F552732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64" y="244613"/>
            <a:ext cx="7772400" cy="1774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Cold War Ends</a:t>
            </a:r>
            <a:br>
              <a:rPr lang="en-US" b="1" dirty="0" smtClean="0"/>
            </a:br>
            <a:r>
              <a:rPr lang="en-US" b="1" dirty="0" smtClean="0"/>
              <a:t>Assign. #4-5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53"/>
          <a:stretch/>
        </p:blipFill>
        <p:spPr>
          <a:xfrm>
            <a:off x="238160" y="2029829"/>
            <a:ext cx="8674608" cy="482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8599" y="2590799"/>
            <a:ext cx="4490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“Mr. Gorbachev, tear down this wall!”</a:t>
            </a: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562600" y="3021686"/>
            <a:ext cx="1143000" cy="10169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0675" y="304800"/>
            <a:ext cx="3352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Hungary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4876800" cy="58213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Hungary was next to revert to a non-Communist government </a:t>
            </a:r>
          </a:p>
          <a:p>
            <a:pPr eaLnBrk="1" hangingPunct="1"/>
            <a:r>
              <a:rPr lang="en-US" altLang="en-US" sz="2400" dirty="0" smtClean="0"/>
              <a:t>Although Hungary had achieved some lasting economic reforms and limited political liberalization during the 1980s</a:t>
            </a:r>
          </a:p>
          <a:p>
            <a:pPr eaLnBrk="1" hangingPunct="1"/>
            <a:r>
              <a:rPr lang="en-US" altLang="en-US" sz="2400" dirty="0" smtClean="0"/>
              <a:t>In 1989 the parliament adopted legislation providing for multi-party parliamentary elections and a direct presidential election </a:t>
            </a:r>
          </a:p>
          <a:p>
            <a:pPr eaLnBrk="1" hangingPunct="1"/>
            <a:r>
              <a:rPr lang="en-US" altLang="en-US" sz="2400" dirty="0" smtClean="0"/>
              <a:t>The legislation guaranteed human and civil rights, ensured separation of powers among the judicial, legislative, and executive branches of government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-970" r="29955" b="970"/>
          <a:stretch>
            <a:fillRect/>
          </a:stretch>
        </p:blipFill>
        <p:spPr bwMode="auto">
          <a:xfrm>
            <a:off x="228600" y="1752600"/>
            <a:ext cx="35369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East Germany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79513"/>
            <a:ext cx="5602288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 smtClean="0"/>
              <a:t>When Hungary opened its border with Austria, East Germans found a way to get out by going through Hungary</a:t>
            </a:r>
          </a:p>
          <a:p>
            <a:pPr eaLnBrk="1" hangingPunct="1"/>
            <a:r>
              <a:rPr lang="en-US" altLang="en-US" sz="2600" dirty="0" smtClean="0"/>
              <a:t>When the East German government tried to block this, demonstrations took place across East Germany</a:t>
            </a:r>
          </a:p>
          <a:p>
            <a:pPr eaLnBrk="1" hangingPunct="1"/>
            <a:r>
              <a:rPr lang="en-US" altLang="en-US" sz="2600" dirty="0" smtClean="0"/>
              <a:t>Soviet leader Mikhail Gorbachev visited East Germany and urged the East German leader, Erick </a:t>
            </a:r>
            <a:r>
              <a:rPr lang="en-US" altLang="en-US" sz="2600" dirty="0" err="1" smtClean="0"/>
              <a:t>Honecker</a:t>
            </a:r>
            <a:r>
              <a:rPr lang="en-US" altLang="en-US" sz="2600" dirty="0" smtClean="0"/>
              <a:t>, to accept reforms</a:t>
            </a:r>
          </a:p>
          <a:p>
            <a:pPr eaLnBrk="1" hangingPunct="1"/>
            <a:r>
              <a:rPr lang="en-US" altLang="en-US" sz="2600" dirty="0" smtClean="0"/>
              <a:t>Without Soviet backing </a:t>
            </a:r>
            <a:r>
              <a:rPr lang="en-US" altLang="en-US" sz="2600" dirty="0" err="1" smtClean="0"/>
              <a:t>Honecker</a:t>
            </a:r>
            <a:r>
              <a:rPr lang="en-US" altLang="en-US" sz="2600" dirty="0" smtClean="0"/>
              <a:t> stepped down and the borders with Czechoslovakia were opened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77813"/>
            <a:ext cx="3313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646363"/>
            <a:ext cx="1905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245"/>
            <a:ext cx="457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The Fall of the Wall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12425"/>
            <a:ext cx="4724400" cy="5410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wall stayed up for 23 years until </a:t>
            </a:r>
            <a:r>
              <a:rPr lang="en-US" altLang="en-US" sz="2800" smtClean="0"/>
              <a:t>November 9, 1989 </a:t>
            </a:r>
            <a:r>
              <a:rPr lang="en-US" altLang="en-US" sz="2800" dirty="0" smtClean="0"/>
              <a:t>when East Germany government announced that they were going to open part of the wall up to let people move from each side. </a:t>
            </a:r>
          </a:p>
          <a:p>
            <a:pPr eaLnBrk="1" hangingPunct="1"/>
            <a:r>
              <a:rPr lang="en-US" altLang="en-US" sz="2800" dirty="0" smtClean="0"/>
              <a:t>Many people from East Berlin ran to the wall to make their transfer to western Europe.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17525"/>
            <a:ext cx="4845627" cy="2899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8" y="152400"/>
            <a:ext cx="409001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1" y="0"/>
            <a:ext cx="770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304800"/>
            <a:ext cx="85344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2971800" cy="1477962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Reunification of Germany (#7)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52400"/>
            <a:ext cx="6238009" cy="6712527"/>
          </a:xfrm>
        </p:spPr>
        <p:txBody>
          <a:bodyPr>
            <a:noAutofit/>
          </a:bodyPr>
          <a:lstStyle/>
          <a:p>
            <a:r>
              <a:rPr lang="en-US" sz="2100" dirty="0" smtClean="0"/>
              <a:t>With the tearing down of the Berlin Wall many people spoke about reunifying East and West Germany</a:t>
            </a:r>
          </a:p>
          <a:p>
            <a:r>
              <a:rPr lang="en-US" sz="2100" dirty="0" smtClean="0"/>
              <a:t>Others feared a strong Germany (remember WWII?)</a:t>
            </a:r>
          </a:p>
          <a:p>
            <a:r>
              <a:rPr lang="en-US" sz="2100" dirty="0" smtClean="0"/>
              <a:t>West German Chancellor Helmut Kohl assured the world that Germany had learned from its past and Germany was united in 1990</a:t>
            </a:r>
          </a:p>
          <a:p>
            <a:r>
              <a:rPr lang="en-US" sz="2100" dirty="0" smtClean="0"/>
              <a:t>A reunified Germany faced many problems;</a:t>
            </a:r>
          </a:p>
          <a:p>
            <a:pPr lvl="1"/>
            <a:r>
              <a:rPr lang="en-US" sz="2100" dirty="0" smtClean="0"/>
              <a:t>East Germany had been left in ruins during communist rule</a:t>
            </a:r>
          </a:p>
          <a:p>
            <a:pPr lvl="1"/>
            <a:r>
              <a:rPr lang="en-US" sz="2100" dirty="0" smtClean="0"/>
              <a:t>It needed modern railroads, highways, telephone system, etc.</a:t>
            </a:r>
          </a:p>
          <a:p>
            <a:pPr lvl="1"/>
            <a:r>
              <a:rPr lang="en-US" sz="2100" dirty="0" smtClean="0"/>
              <a:t>Inefficient factories in East Germany that couldn’t compete on the world market closed leading to high unemployment rates</a:t>
            </a:r>
          </a:p>
          <a:p>
            <a:pPr lvl="1"/>
            <a:r>
              <a:rPr lang="en-US" sz="2100" dirty="0" smtClean="0"/>
              <a:t>Rebuilding East Germany would be expensive</a:t>
            </a:r>
          </a:p>
          <a:p>
            <a:pPr lvl="1"/>
            <a:r>
              <a:rPr lang="en-US" sz="2100" dirty="0" smtClean="0"/>
              <a:t>West Germans were heavily taxed to pay for it</a:t>
            </a:r>
          </a:p>
          <a:p>
            <a:pPr lvl="1"/>
            <a:r>
              <a:rPr lang="en-US" sz="2100" dirty="0" smtClean="0"/>
              <a:t>Inflation was also high</a:t>
            </a:r>
          </a:p>
          <a:p>
            <a:pPr lvl="1"/>
            <a:endParaRPr lang="en-US" sz="2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2133600" cy="4501896"/>
          </a:xfrm>
        </p:spPr>
      </p:pic>
    </p:spTree>
    <p:extLst>
      <p:ext uri="{BB962C8B-B14F-4D97-AF65-F5344CB8AC3E}">
        <p14:creationId xmlns:p14="http://schemas.microsoft.com/office/powerpoint/2010/main" val="9645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Economic Problems in Eastern Europe (#8)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nation attempted to install a market economy (privately owned businesses)</a:t>
            </a:r>
          </a:p>
          <a:p>
            <a:r>
              <a:rPr lang="en-US" dirty="0" smtClean="0"/>
              <a:t>Each nation saw people becoming unhappy with the slow pace of change</a:t>
            </a:r>
          </a:p>
          <a:p>
            <a:r>
              <a:rPr lang="en-US" dirty="0" smtClean="0"/>
              <a:t>Economic reforms led to struggles with unemployment, inflation, poverty, etc.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82" y="180109"/>
            <a:ext cx="4038600" cy="4038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98" y="4191000"/>
            <a:ext cx="4987602" cy="2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Break-up of the USSR (#9)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57003"/>
            <a:ext cx="8991600" cy="3273136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T</a:t>
            </a:r>
            <a:r>
              <a:rPr lang="en-US" altLang="en-US" sz="2400" dirty="0" smtClean="0"/>
              <a:t>he Russian population long dominated the Soviet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tate</a:t>
            </a:r>
          </a:p>
          <a:p>
            <a:r>
              <a:rPr lang="en-US" altLang="en-US" sz="2400" dirty="0" smtClean="0"/>
              <a:t>The smaller republics with Russian ethnic minorities saw what was happening in Eastern Europe and wanted independence themselves</a:t>
            </a:r>
          </a:p>
          <a:p>
            <a:r>
              <a:rPr lang="en-US" altLang="en-US" sz="2400" dirty="0" smtClean="0"/>
              <a:t>At first Gorbachev opposes the independence of republics such as the Baltic states and imposes sanctions on Lithuania (1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to challenge)</a:t>
            </a:r>
          </a:p>
          <a:p>
            <a:r>
              <a:rPr lang="en-US" altLang="en-US" sz="2400" dirty="0" smtClean="0"/>
              <a:t>Eventually as  Estonia, Latvia and Lithuania declare themselves independent Gorbachev announces he will not intervene militarily</a:t>
            </a:r>
          </a:p>
          <a:p>
            <a:r>
              <a:rPr lang="en-US" altLang="en-US" sz="2400" dirty="0" smtClean="0"/>
              <a:t>Other republics began to move toward independence as well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8" y="4094018"/>
            <a:ext cx="44484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631" b="-631"/>
          <a:stretch/>
        </p:blipFill>
        <p:spPr>
          <a:xfrm>
            <a:off x="24245" y="4111336"/>
            <a:ext cx="4849092" cy="2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Gorbachev’s Unpopularity (#10)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800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assault by Soviet troops on unarmed civilians in Lithuania and the lack of economic progress damaged Gorbachev’s popularity</a:t>
            </a:r>
          </a:p>
          <a:p>
            <a:r>
              <a:rPr lang="en-US" dirty="0" smtClean="0"/>
              <a:t>Once Gorbachev made reforms to the system, the population wanted more change</a:t>
            </a:r>
          </a:p>
          <a:p>
            <a:r>
              <a:rPr lang="en-US" dirty="0" smtClean="0"/>
              <a:t>Instead of wanting more small reforms by Gorbachev, people wanted a complete overthrow of the communist system of government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640586" cy="4796472"/>
          </a:xfrm>
        </p:spPr>
      </p:pic>
    </p:spTree>
    <p:extLst>
      <p:ext uri="{BB962C8B-B14F-4D97-AF65-F5344CB8AC3E}">
        <p14:creationId xmlns:p14="http://schemas.microsoft.com/office/powerpoint/2010/main" val="41252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1991 August Coup (#11)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79245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/>
              <a:t>Hardliners in the Soviet leadership, calling themselves the 'State Emergency Committee,' launched the August coup in 1991 in an attempt to remove Gorbachev from power</a:t>
            </a:r>
          </a:p>
          <a:p>
            <a:r>
              <a:rPr lang="en-US" altLang="en-US" sz="2800" dirty="0" smtClean="0"/>
              <a:t>During this time, Gorbachev spent three days (August 19-21) under house arrest at a dacha in the Crimea before being freed and restored to power</a:t>
            </a:r>
          </a:p>
          <a:p>
            <a:r>
              <a:rPr lang="en-US" altLang="en-US" sz="2800" dirty="0" smtClean="0"/>
              <a:t>However, upon his return, Gorbachev found that neither union nor Russian power structures heeded his commands</a:t>
            </a:r>
          </a:p>
          <a:p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9" r="7371"/>
          <a:stretch/>
        </p:blipFill>
        <p:spPr>
          <a:xfrm>
            <a:off x="4720936" y="3706851"/>
            <a:ext cx="4423064" cy="3165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6851"/>
            <a:ext cx="5275007" cy="31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028728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Leonid Brezhnev (#1)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3340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Nikita Khrushchev was voted out of power after the Cuban missile crisis</a:t>
            </a:r>
          </a:p>
          <a:p>
            <a:r>
              <a:rPr lang="en-US" sz="2400" dirty="0" smtClean="0"/>
              <a:t>He was replaced by Leonid Brezhnev, who quickly adopted repressive domestic policies</a:t>
            </a:r>
          </a:p>
          <a:p>
            <a:pPr lvl="1"/>
            <a:r>
              <a:rPr lang="en-US" dirty="0" smtClean="0"/>
              <a:t>Strict enforcement of limits to free speech and worship</a:t>
            </a:r>
          </a:p>
          <a:p>
            <a:pPr lvl="1"/>
            <a:r>
              <a:rPr lang="en-US" dirty="0" smtClean="0"/>
              <a:t>Many arrests to those who opposed the communist government</a:t>
            </a:r>
          </a:p>
          <a:p>
            <a:r>
              <a:rPr lang="en-US" sz="2400" dirty="0" smtClean="0"/>
              <a:t>Following Brezhnev’s death in 1982 the aging Soviet leadership tried to maintain control</a:t>
            </a:r>
          </a:p>
          <a:p>
            <a:r>
              <a:rPr lang="en-US" sz="2400" dirty="0" smtClean="0"/>
              <a:t>However, two straight leaders died within a year of taking power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1"/>
          <a:stretch/>
        </p:blipFill>
        <p:spPr>
          <a:xfrm>
            <a:off x="5410199" y="0"/>
            <a:ext cx="3742417" cy="4045242"/>
          </a:xfrm>
        </p:spPr>
      </p:pic>
      <p:sp>
        <p:nvSpPr>
          <p:cNvPr id="8" name="TextBox 7"/>
          <p:cNvSpPr txBox="1"/>
          <p:nvPr/>
        </p:nvSpPr>
        <p:spPr>
          <a:xfrm>
            <a:off x="5486400" y="3505200"/>
            <a:ext cx="1737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Leonid Brezhnev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47" y="4019601"/>
            <a:ext cx="1999426" cy="2868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7310" y="4019601"/>
            <a:ext cx="2166690" cy="2859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328" y="6324600"/>
            <a:ext cx="15158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Yuri Andropov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1840" y="6338777"/>
            <a:ext cx="2258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Konstantin </a:t>
            </a:r>
            <a:r>
              <a:rPr lang="en-US" dirty="0" err="1" smtClean="0"/>
              <a:t>Chernenko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733800" cy="7921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Boris Yeltsin</a:t>
            </a:r>
          </a:p>
        </p:txBody>
      </p:sp>
      <p:pic>
        <p:nvPicPr>
          <p:cNvPr id="14339" name="Picture 4" descr="_42836281_fune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0"/>
            <a:ext cx="3423412" cy="3553715"/>
          </a:xfrm>
          <a:noFill/>
        </p:spPr>
      </p:pic>
      <p:sp>
        <p:nvSpPr>
          <p:cNvPr id="14340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510540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Boris Yeltsin was the President of the Republic of Russia within the USSR</a:t>
            </a:r>
          </a:p>
          <a:p>
            <a:r>
              <a:rPr lang="en-US" altLang="en-US" sz="2800" dirty="0" smtClean="0"/>
              <a:t>During the August coup Yeltsin defied the military forces loyal to the hardliners who headed the coup and declared himself in charge</a:t>
            </a:r>
          </a:p>
          <a:p>
            <a:r>
              <a:rPr lang="en-US" altLang="en-US" sz="2800" dirty="0" smtClean="0"/>
              <a:t>When Gorbachev returned power had swung over to Yeltsin, whose defiance had led to the coup's collapse</a:t>
            </a:r>
          </a:p>
          <a:p>
            <a:endParaRPr lang="en-US" altLang="en-US" dirty="0" smtClean="0"/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86200"/>
            <a:ext cx="4897106" cy="2895600"/>
          </a:xfr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Dissolution of the USSR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305800" cy="3124200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 smtClean="0"/>
              <a:t>The presidents of Russia, Ukraine and Belarus met in </a:t>
            </a:r>
            <a:r>
              <a:rPr lang="en-US" altLang="en-US" sz="2600" dirty="0" err="1" smtClean="0"/>
              <a:t>Belovezh</a:t>
            </a:r>
            <a:r>
              <a:rPr lang="en-US" altLang="en-US" sz="2600" dirty="0" smtClean="0"/>
              <a:t> Forest, near Brest, Belarus, on December 8, 1991 founding the Commonwealth of Independent States and declaring the end of the Soviet Union</a:t>
            </a:r>
          </a:p>
          <a:p>
            <a:r>
              <a:rPr lang="en-US" altLang="en-US" sz="2600" dirty="0" smtClean="0"/>
              <a:t>After the dissolution of the USSR, Yeltsin was elected president of the Russian Soviet Federative Socialist Republic  by the latter’s parliament and leaves the Soviet communist Party</a:t>
            </a:r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389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 after the Soviet Union?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447800"/>
            <a:ext cx="472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Cold War despite the threat of nuclear war kept the peace around the world relatively</a:t>
            </a:r>
          </a:p>
          <a:p>
            <a:r>
              <a:rPr lang="en-US" dirty="0" smtClean="0"/>
              <a:t>Former communist nations and newly independent Soviet republics suffer growing pains switching to democracy and capitalism</a:t>
            </a:r>
          </a:p>
          <a:p>
            <a:r>
              <a:rPr lang="en-US" dirty="0" smtClean="0"/>
              <a:t>Role of cold war alliances unclear (NATO)</a:t>
            </a:r>
          </a:p>
          <a:p>
            <a:r>
              <a:rPr lang="en-US" dirty="0" smtClean="0"/>
              <a:t>Who has possession of all of USSR’s nuclear weapons?</a:t>
            </a:r>
          </a:p>
          <a:p>
            <a:r>
              <a:rPr lang="en-US" dirty="0" smtClean="0"/>
              <a:t>What direction is Russia heading?  Will it be an ally of the west?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233"/>
            <a:ext cx="4269086" cy="28227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3" r="41250" b="9848"/>
          <a:stretch/>
        </p:blipFill>
        <p:spPr>
          <a:xfrm>
            <a:off x="17318" y="20782"/>
            <a:ext cx="4241698" cy="4094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88312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RUSSIA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4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624811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Russia Under Yeltsin (#12)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152400"/>
            <a:ext cx="54102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Yeltsin wanted to reform the Russian economy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shock therapy</a:t>
            </a:r>
            <a:r>
              <a:rPr lang="en-US" dirty="0" smtClean="0"/>
              <a:t>” – abrupt shift to free-market economics, which included lowering trade barriers, removing price controls, and ending state subsidies to state-owned industries</a:t>
            </a:r>
          </a:p>
          <a:p>
            <a:r>
              <a:rPr lang="en-US" dirty="0" smtClean="0"/>
              <a:t>This economic policy led to soaring prices with </a:t>
            </a:r>
            <a:r>
              <a:rPr lang="en-US" u="sng" dirty="0" smtClean="0"/>
              <a:t>inflation</a:t>
            </a:r>
            <a:r>
              <a:rPr lang="en-US" dirty="0" smtClean="0"/>
              <a:t> rates of over 800%, and many factories that depended on state subsidies were forced to shut down putting thousands out of work (</a:t>
            </a:r>
            <a:r>
              <a:rPr lang="en-US" u="sng" dirty="0" smtClean="0"/>
              <a:t>unemployment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Chechnya, a largely Muslim area in southwestern Russia, fought a war for independence against Russia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fighting in Chechnya</a:t>
            </a:r>
            <a:r>
              <a:rPr lang="en-US" dirty="0" smtClean="0"/>
              <a:t> raged throughout Yeltsin’s presidency</a:t>
            </a:r>
          </a:p>
          <a:p>
            <a:r>
              <a:rPr lang="en-US" dirty="0" smtClean="0"/>
              <a:t>Yeltsin resigned in 1999, and named Vladimir Putin as acting president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4335477"/>
            <a:ext cx="3590175" cy="22708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600200"/>
            <a:ext cx="3590175" cy="26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636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Russia Under Putin (#12)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2578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Russia began to pull its troops out of the Chechnya region in 2002 as the war wound down</a:t>
            </a:r>
          </a:p>
          <a:p>
            <a:r>
              <a:rPr lang="en-US" dirty="0" smtClean="0"/>
              <a:t>Chechen rebels seized a theater in Moscow and 150 people died in the rescue attempt by Russian forces</a:t>
            </a:r>
          </a:p>
          <a:p>
            <a:r>
              <a:rPr lang="en-US" dirty="0" smtClean="0"/>
              <a:t>Economic problems also continued (unemployment, inflation, rising poverty)</a:t>
            </a:r>
          </a:p>
          <a:p>
            <a:r>
              <a:rPr lang="en-US" dirty="0" smtClean="0"/>
              <a:t>Other problems</a:t>
            </a:r>
            <a:r>
              <a:rPr lang="en-US" dirty="0"/>
              <a:t>:</a:t>
            </a:r>
            <a:r>
              <a:rPr lang="en-US" dirty="0" smtClean="0"/>
              <a:t> homelessness, domestic violence, population decline, lowering standard of living, shorter life expectancy</a:t>
            </a:r>
          </a:p>
          <a:p>
            <a:r>
              <a:rPr lang="en-US" dirty="0" smtClean="0"/>
              <a:t>Putin won reelection and stayed in power, while opponents have been censored and arrested at times</a:t>
            </a:r>
          </a:p>
          <a:p>
            <a:r>
              <a:rPr lang="en-US" dirty="0" smtClean="0"/>
              <a:t>Many worry that Russia is no longer a truly democratic nation </a:t>
            </a:r>
          </a:p>
          <a:p>
            <a:r>
              <a:rPr lang="en-US" dirty="0" smtClean="0"/>
              <a:t>Russia has also seized land from former republics Georgia and Ukraine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5" r="4070"/>
          <a:stretch/>
        </p:blipFill>
        <p:spPr>
          <a:xfrm>
            <a:off x="5631873" y="0"/>
            <a:ext cx="3512127" cy="47131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322351"/>
            <a:ext cx="3990108" cy="2535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298" y="4419600"/>
            <a:ext cx="2200602" cy="6463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Hostages carried out 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f Moscow theater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Mikhail Gorbachev (#2)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1054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The Soviet Politburo turned to a younger man, Mikhail Gorbachev, to take over in 1985</a:t>
            </a:r>
          </a:p>
          <a:p>
            <a:r>
              <a:rPr lang="en-US" altLang="en-US" dirty="0" smtClean="0"/>
              <a:t>Gorbachev was 54 years old and was praised for his youth, energy, and political skills</a:t>
            </a:r>
          </a:p>
          <a:p>
            <a:r>
              <a:rPr lang="en-US" altLang="en-US" dirty="0" smtClean="0"/>
              <a:t>Soviet society had rarely changed under past Soviet leaders</a:t>
            </a:r>
          </a:p>
          <a:p>
            <a:r>
              <a:rPr lang="en-US" altLang="en-US" dirty="0" smtClean="0"/>
              <a:t>People felt like Gorbachev symbolized a chance for change</a:t>
            </a:r>
          </a:p>
          <a:p>
            <a:r>
              <a:rPr lang="en-US" altLang="en-US" dirty="0" smtClean="0"/>
              <a:t>The Soviet Union needed some changes as it faced serious economic problems</a:t>
            </a:r>
            <a:endParaRPr lang="en-US" altLang="en-US" dirty="0"/>
          </a:p>
          <a:p>
            <a:r>
              <a:rPr lang="en-US" altLang="en-US" dirty="0" smtClean="0"/>
              <a:t>By the late 1980s serious economic weakness had become evident low productivity, shoddy workmanship, and severe environmental pollution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048000" cy="41682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56758"/>
            <a:ext cx="3048000" cy="3680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8294" y="6019800"/>
            <a:ext cx="246663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 smiling Soviet leader?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5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02" y="533400"/>
            <a:ext cx="27813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1"/>
                </a:solidFill>
              </a:rPr>
              <a:t>Gorbachev’s Reforms (#3)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41829" y="0"/>
            <a:ext cx="6049772" cy="6858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800" u="sng" dirty="0" smtClean="0"/>
              <a:t>Perestroika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a political movement within the Communist USSR’s party which allowed more independence in the markets including giving more powers to the managers of factories (making them almost private enterprises)</a:t>
            </a:r>
          </a:p>
          <a:p>
            <a:pPr>
              <a:lnSpc>
                <a:spcPct val="120000"/>
              </a:lnSpc>
            </a:pPr>
            <a:r>
              <a:rPr lang="en-US" altLang="en-US" sz="2800" u="sng" dirty="0" smtClean="0"/>
              <a:t>Glasnost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a policy where there was less censorship and greater freedom of information in the government</a:t>
            </a:r>
          </a:p>
          <a:p>
            <a:pPr>
              <a:lnSpc>
                <a:spcPct val="120000"/>
              </a:lnSpc>
            </a:pPr>
            <a:r>
              <a:rPr lang="en-US" altLang="en-US" sz="2800" u="sng" dirty="0" smtClean="0"/>
              <a:t>Democratization 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the bringing of a taste of democracy to the Soviet Union, such as allowing the freedoms of assembly, speech, and religion, the right to strike, and multicandidate elections </a:t>
            </a: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sz="2800" dirty="0" smtClean="0"/>
              <a:t>The intention of these reforms was not to get rid of communism, but help it fit the Russian people better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I</a:t>
            </a:r>
            <a:r>
              <a:rPr lang="en-US" altLang="en-US" sz="2800" dirty="0" smtClean="0"/>
              <a:t>nstead they undermined not only the Soviet Union's authoritarian structures, but also the familiar sense of order and predictability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5836"/>
            <a:ext cx="271322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Gorbachev’s Foreign Policy (#4)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724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President </a:t>
            </a:r>
            <a:r>
              <a:rPr lang="en-US" dirty="0"/>
              <a:t>Ronald </a:t>
            </a:r>
            <a:r>
              <a:rPr lang="en-US" dirty="0" smtClean="0"/>
              <a:t>Reagan began the most expensive military build-up in peacetime history</a:t>
            </a:r>
          </a:p>
          <a:p>
            <a:r>
              <a:rPr lang="en-US" dirty="0" smtClean="0"/>
              <a:t>The Strategic Defense Initiative (SDI) was proposed by Reagan in 1983 which was to use </a:t>
            </a:r>
            <a:r>
              <a:rPr lang="en-US" dirty="0"/>
              <a:t>ground and space-based systems to protect the U</a:t>
            </a:r>
            <a:r>
              <a:rPr lang="en-US" dirty="0" smtClean="0"/>
              <a:t>S </a:t>
            </a:r>
            <a:r>
              <a:rPr lang="en-US" dirty="0"/>
              <a:t>from attack by strategic nuclear ballistic </a:t>
            </a:r>
            <a:r>
              <a:rPr lang="en-US" dirty="0" smtClean="0"/>
              <a:t>missiles</a:t>
            </a:r>
          </a:p>
          <a:p>
            <a:r>
              <a:rPr lang="en-US" dirty="0" smtClean="0"/>
              <a:t>It resulted in an arms build up by the Soviet Union that took money from consumer goods production leading to social unrest</a:t>
            </a:r>
          </a:p>
          <a:p>
            <a:r>
              <a:rPr lang="en-US" dirty="0" smtClean="0"/>
              <a:t>Gorbachev realized the Soviet Union could not keep up with the U.S. so he supported arms control to lower costs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821454" cy="5031581"/>
          </a:xfrm>
        </p:spPr>
      </p:pic>
    </p:spTree>
    <p:extLst>
      <p:ext uri="{BB962C8B-B14F-4D97-AF65-F5344CB8AC3E}">
        <p14:creationId xmlns:p14="http://schemas.microsoft.com/office/powerpoint/2010/main" val="34759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356"/>
            <a:ext cx="8229600" cy="11731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Solidarity in Poland (#5)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4953000" cy="556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 1980 workers at the shipyard in Gdansk led by </a:t>
            </a:r>
            <a:r>
              <a:rPr lang="en-US" altLang="en-US" sz="2400" u="sng" dirty="0" smtClean="0"/>
              <a:t>Lech </a:t>
            </a:r>
            <a:r>
              <a:rPr lang="en-US" altLang="en-US" sz="2400" u="sng" dirty="0" err="1" smtClean="0"/>
              <a:t>Wałęsa</a:t>
            </a:r>
            <a:r>
              <a:rPr lang="en-US" altLang="en-US" sz="2400" dirty="0" smtClean="0"/>
              <a:t>, signed an agreement with the government that ended a national strike</a:t>
            </a:r>
          </a:p>
          <a:p>
            <a:pPr eaLnBrk="1" hangingPunct="1"/>
            <a:r>
              <a:rPr lang="en-US" altLang="en-US" sz="2400" dirty="0" smtClean="0"/>
              <a:t>The key provision of these agreements was the guarantee of the workers' right to form independent trade unions and the right to strike</a:t>
            </a:r>
          </a:p>
          <a:p>
            <a:pPr eaLnBrk="1" hangingPunct="1"/>
            <a:r>
              <a:rPr lang="en-US" altLang="en-US" sz="2400" dirty="0" smtClean="0"/>
              <a:t>After the </a:t>
            </a:r>
            <a:r>
              <a:rPr lang="en-US" altLang="en-US" sz="2400" dirty="0" err="1" smtClean="0"/>
              <a:t>Gdańsk</a:t>
            </a:r>
            <a:r>
              <a:rPr lang="en-US" altLang="en-US" sz="2400" dirty="0" smtClean="0"/>
              <a:t> Agreement was signed, a new national union movement "</a:t>
            </a:r>
            <a:r>
              <a:rPr lang="en-US" altLang="en-US" sz="2400" u="sng" dirty="0" smtClean="0"/>
              <a:t>Solidarity</a:t>
            </a:r>
            <a:r>
              <a:rPr lang="en-US" altLang="en-US" sz="2400" dirty="0" smtClean="0"/>
              <a:t>" swept Poland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366622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117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Crack-down in Poland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89602"/>
            <a:ext cx="4343400" cy="48307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The discontent underlying the strikes was intensified by revelations of widespread corruption and mismanagement within the Polish state and party leadership</a:t>
            </a:r>
          </a:p>
          <a:p>
            <a:pPr eaLnBrk="1" hangingPunct="1"/>
            <a:r>
              <a:rPr lang="en-US" altLang="en-US" sz="2400" dirty="0" smtClean="0"/>
              <a:t>The Soviet Union brought troops and tanks to the border of Poland</a:t>
            </a:r>
          </a:p>
          <a:p>
            <a:pPr eaLnBrk="1" hangingPunct="1"/>
            <a:r>
              <a:rPr lang="en-US" altLang="en-US" sz="2400" dirty="0" smtClean="0"/>
              <a:t>The regime declared martial law, under which the army and riot police were used to crush the union 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78527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7750" y="4419600"/>
            <a:ext cx="428625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Virtually all Solidarity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    leaders and many affiliated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    intellectuals were arrested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    or detained. </a:t>
            </a:r>
          </a:p>
        </p:txBody>
      </p:sp>
    </p:spTree>
    <p:extLst>
      <p:ext uri="{BB962C8B-B14F-4D97-AF65-F5344CB8AC3E}">
        <p14:creationId xmlns:p14="http://schemas.microsoft.com/office/powerpoint/2010/main" val="26798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Polish Independence (#5)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1054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The government's inability to forestall Poland's economic decline led to waves of strikes across the country in April, May and August 1988</a:t>
            </a:r>
          </a:p>
          <a:p>
            <a:pPr eaLnBrk="1" hangingPunct="1"/>
            <a:r>
              <a:rPr lang="en-US" altLang="en-US" sz="2400" dirty="0" smtClean="0"/>
              <a:t>With the Soviet Union increasingly destabilized, in the late 1980s the government was forced to negotiate with Solidarity in the Polish Round Table Negotiations</a:t>
            </a:r>
          </a:p>
          <a:p>
            <a:pPr eaLnBrk="1" hangingPunct="1"/>
            <a:r>
              <a:rPr lang="en-US" altLang="en-US" sz="2400" dirty="0" smtClean="0"/>
              <a:t>The resulting Polish legislative elections in 1989 became one of the important events marking the fall of communism in Poland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03"/>
          <a:stretch/>
        </p:blipFill>
        <p:spPr bwMode="auto">
          <a:xfrm>
            <a:off x="5440363" y="1177925"/>
            <a:ext cx="3427412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upload.wikimedia.org/wikipedia/en/6/65/Poland.gov.pl_ed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9" y="4648200"/>
            <a:ext cx="1814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Other countries getting their Independence after Poland (#6)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105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The events began in Poland in 1989, and continued in Hungary, East Germany, Bulgaria, Czechoslovakia and Romania</a:t>
            </a:r>
          </a:p>
          <a:p>
            <a:pPr eaLnBrk="1" hangingPunct="1"/>
            <a:r>
              <a:rPr lang="en-US" altLang="en-US" sz="2400" dirty="0" smtClean="0"/>
              <a:t>In each nation there were campaigns of civil resistance demonstrating popular opposition to the continuation of one-party rule and contributing to the pressure for change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 Romania was the only Eastern Bloc country to overthrow its Communist regime violently</a:t>
            </a:r>
          </a:p>
        </p:txBody>
      </p:sp>
      <p:pic>
        <p:nvPicPr>
          <p:cNvPr id="7172" name="Picture 4" descr="easter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905000"/>
            <a:ext cx="3557587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1696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Modern World History Cold War Ends Assign. #4-5</vt:lpstr>
      <vt:lpstr>Leonid Brezhnev (#1)</vt:lpstr>
      <vt:lpstr>Mikhail Gorbachev (#2)</vt:lpstr>
      <vt:lpstr>Gorbachev’s Reforms (#3)</vt:lpstr>
      <vt:lpstr>Gorbachev’s Foreign Policy (#4)</vt:lpstr>
      <vt:lpstr>Solidarity in Poland (#5)</vt:lpstr>
      <vt:lpstr>Crack-down in Poland</vt:lpstr>
      <vt:lpstr>Polish Independence (#5)</vt:lpstr>
      <vt:lpstr>Other countries getting their Independence after Poland (#6)</vt:lpstr>
      <vt:lpstr>Hungary</vt:lpstr>
      <vt:lpstr>East Germany</vt:lpstr>
      <vt:lpstr>The Fall of the Wall </vt:lpstr>
      <vt:lpstr>PowerPoint Presentation</vt:lpstr>
      <vt:lpstr>PowerPoint Presentation</vt:lpstr>
      <vt:lpstr>Reunification of Germany (#7)</vt:lpstr>
      <vt:lpstr>Economic Problems in Eastern Europe (#8)</vt:lpstr>
      <vt:lpstr>Break-up of the USSR (#9)</vt:lpstr>
      <vt:lpstr>Gorbachev’s Unpopularity (#10)</vt:lpstr>
      <vt:lpstr>1991 August Coup (#11)</vt:lpstr>
      <vt:lpstr>Boris Yeltsin</vt:lpstr>
      <vt:lpstr>Dissolution of the USSR</vt:lpstr>
      <vt:lpstr>Future after the Soviet Union?</vt:lpstr>
      <vt:lpstr>Russia Under Yeltsin (#12)</vt:lpstr>
      <vt:lpstr>Russia Under Putin (#12)</vt:lpstr>
    </vt:vector>
  </TitlesOfParts>
  <Company>Waterford Union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Cold War Ends Assign. #4-5</dc:title>
  <dc:creator>Leonard Jon</dc:creator>
  <cp:lastModifiedBy>Vogt Joseph</cp:lastModifiedBy>
  <cp:revision>21</cp:revision>
  <dcterms:created xsi:type="dcterms:W3CDTF">2014-04-08T15:07:07Z</dcterms:created>
  <dcterms:modified xsi:type="dcterms:W3CDTF">2015-05-06T14:11:51Z</dcterms:modified>
</cp:coreProperties>
</file>