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18" r:id="rId15"/>
    <p:sldId id="319" r:id="rId16"/>
    <p:sldId id="271" r:id="rId17"/>
    <p:sldId id="321" r:id="rId18"/>
    <p:sldId id="272" r:id="rId19"/>
    <p:sldId id="273" r:id="rId20"/>
    <p:sldId id="274" r:id="rId21"/>
    <p:sldId id="275" r:id="rId22"/>
    <p:sldId id="276" r:id="rId23"/>
    <p:sldId id="278" r:id="rId24"/>
    <p:sldId id="331" r:id="rId25"/>
    <p:sldId id="322" r:id="rId26"/>
    <p:sldId id="323" r:id="rId27"/>
    <p:sldId id="325" r:id="rId28"/>
    <p:sldId id="32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318C-B4D5-465F-9C18-E9EF165FD5E2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E7FAB-A09D-4260-8DE9-D9263451E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08AD-F88C-45B6-8A30-32E0003B4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1003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7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4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5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0238-4741-4C59-954E-64E19219DB03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7E5F-ADBF-42ED-A0A5-0BBF1C60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2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microsoft.com/office/2007/relationships/hdphoto" Target="../media/hdphoto18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g"/><Relationship Id="rId4" Type="http://schemas.microsoft.com/office/2007/relationships/hdphoto" Target="../media/hdphoto1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51.jpeg"/><Relationship Id="rId4" Type="http://schemas.microsoft.com/office/2007/relationships/hdphoto" Target="../media/hdphoto1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g"/><Relationship Id="rId4" Type="http://schemas.microsoft.com/office/2007/relationships/hdphoto" Target="../media/hdphoto2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youtu.be/BqHzs4Ptq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youtu.be/OVvoo1qFPD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The Allied Victory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Assign. #3-4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Chapter 16, Sections 4 &amp; </a:t>
            </a:r>
            <a:r>
              <a:rPr lang="en-US" altLang="en-US" b="1" dirty="0" smtClean="0"/>
              <a:t>5</a:t>
            </a:r>
          </a:p>
        </p:txBody>
      </p:sp>
      <p:pic>
        <p:nvPicPr>
          <p:cNvPr id="2052" name="Picture 5" descr="BIG THREE WW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18" y="43434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099"/>
            <a:ext cx="3754437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2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64"/>
            <a:ext cx="5410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Allied Home Fronts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319155" cy="5562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Wherever Allied forces fought, people on the home fronts rallied to support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In war-torn countries like the Soviet Union and Great Britain, civilians endured extreme hardships, and many lost their lives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Except for a few of its territories, such as Hawaii, the United States did not suffer invasion or bombing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/>
              <a:t>Nonetheless, Americans at home made a crucial contribution to the Allied war effort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14810"/>
            <a:ext cx="4267200" cy="3143190"/>
          </a:xfrm>
          <a:prstGeom prst="rect">
            <a:avLst/>
          </a:prstGeom>
        </p:spPr>
      </p:pic>
      <p:pic>
        <p:nvPicPr>
          <p:cNvPr id="3" name="ClipArt Placeholder 2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92"/>
          <a:stretch/>
        </p:blipFill>
        <p:spPr>
          <a:xfrm>
            <a:off x="5410199" y="3464"/>
            <a:ext cx="3237359" cy="4318345"/>
          </a:xfrm>
        </p:spPr>
      </p:pic>
    </p:spTree>
    <p:extLst>
      <p:ext uri="{BB962C8B-B14F-4D97-AF65-F5344CB8AC3E}">
        <p14:creationId xmlns:p14="http://schemas.microsoft.com/office/powerpoint/2010/main" val="18545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Mobilizing for War (#6)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1143000"/>
            <a:ext cx="4648200" cy="54864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Fighting the war requires complete use of all national resources</a:t>
            </a:r>
          </a:p>
          <a:p>
            <a:pPr eaLnBrk="1" hangingPunct="1"/>
            <a:r>
              <a:rPr lang="en-US" altLang="en-US" dirty="0" smtClean="0"/>
              <a:t>Factories convert from peacetime production to wartime production</a:t>
            </a:r>
          </a:p>
          <a:p>
            <a:pPr eaLnBrk="1" hangingPunct="1"/>
            <a:r>
              <a:rPr lang="en-US" altLang="en-US" dirty="0" smtClean="0"/>
              <a:t>17 to 18 million U.S. workers—many of them women—make weapons</a:t>
            </a:r>
          </a:p>
          <a:p>
            <a:pPr eaLnBrk="1" hangingPunct="1"/>
            <a:r>
              <a:rPr lang="en-US" altLang="en-US" dirty="0" smtClean="0"/>
              <a:t>People at home face shortages of consumer goods; scarce items are rationed</a:t>
            </a:r>
          </a:p>
          <a:p>
            <a:pPr eaLnBrk="1" hangingPunct="1"/>
            <a:r>
              <a:rPr lang="en-US" altLang="en-US" dirty="0" smtClean="0"/>
              <a:t>Propaganda aims to inspire civilians to aid war effort</a:t>
            </a:r>
          </a:p>
          <a:p>
            <a:pPr eaLnBrk="1" hangingPunct="1"/>
            <a:r>
              <a:rPr lang="en-US" altLang="en-US" dirty="0" smtClean="0"/>
              <a:t>Nations sold war bonds to raise money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4" y="1143000"/>
            <a:ext cx="34993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24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War Limits Civil Rights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772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Japanese Americans face prejudice and fear</a:t>
            </a:r>
          </a:p>
          <a:p>
            <a:pPr eaLnBrk="1" hangingPunct="1"/>
            <a:r>
              <a:rPr lang="en-US" altLang="en-US" dirty="0" smtClean="0"/>
              <a:t>Army puts Japanese Americans in internment camps in 1942 under order from FDR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4" t="5994" r="4253" b="2643"/>
          <a:stretch/>
        </p:blipFill>
        <p:spPr>
          <a:xfrm>
            <a:off x="4495800" y="3086100"/>
            <a:ext cx="4531053" cy="3409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1" y="3086100"/>
            <a:ext cx="433255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6962"/>
            <a:ext cx="4380206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Victory in Europe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213" y="1219200"/>
            <a:ext cx="4167148" cy="52578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While the Allies were dealing with issues on the home front, they also were preparing to push toward victory in Europe </a:t>
            </a:r>
          </a:p>
          <a:p>
            <a:pPr eaLnBrk="1" hangingPunct="1"/>
            <a:r>
              <a:rPr lang="en-US" altLang="en-US" dirty="0" smtClean="0"/>
              <a:t>In 1943, the Allies began secretly building an invasion force in Great Britain</a:t>
            </a:r>
          </a:p>
          <a:p>
            <a:pPr eaLnBrk="1" hangingPunct="1"/>
            <a:r>
              <a:rPr lang="en-US" altLang="en-US" dirty="0" smtClean="0"/>
              <a:t>Their plan was to launch an attack on German held France across the English Channel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07" y="331104"/>
            <a:ext cx="4690494" cy="3236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70" y="3571009"/>
            <a:ext cx="4836494" cy="28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57600" cy="1401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D-Day Invasion (#7)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4976" y="228600"/>
            <a:ext cx="4659024" cy="6629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Allies plan invasion of France; use deception to confuse Germans</a:t>
            </a:r>
          </a:p>
          <a:p>
            <a:pPr eaLnBrk="1" hangingPunct="1"/>
            <a:r>
              <a:rPr lang="en-US" altLang="en-US" dirty="0" smtClean="0"/>
              <a:t>D-Day—June 6, 1944; day of “Operation Overlord” invasion of France</a:t>
            </a:r>
          </a:p>
          <a:p>
            <a:pPr eaLnBrk="1" hangingPunct="1"/>
            <a:r>
              <a:rPr lang="en-US" altLang="en-US" dirty="0" smtClean="0"/>
              <a:t>Thousands of planes, ships, tanks, and landing craft and 3 million troops took part</a:t>
            </a:r>
          </a:p>
          <a:p>
            <a:pPr eaLnBrk="1" hangingPunct="1"/>
            <a:r>
              <a:rPr lang="en-US" altLang="en-US" dirty="0" smtClean="0"/>
              <a:t>5 beaches stormed by British, Canadian, and American forces</a:t>
            </a:r>
          </a:p>
          <a:p>
            <a:pPr eaLnBrk="1" hangingPunct="1"/>
            <a:r>
              <a:rPr lang="en-US" altLang="en-US" dirty="0" smtClean="0"/>
              <a:t>Allied forces capture Normandy beaches despite heavy casualties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9"/>
          <a:stretch/>
        </p:blipFill>
        <p:spPr>
          <a:xfrm>
            <a:off x="152400" y="1752600"/>
            <a:ext cx="4256376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/>
          <a:lstStyle/>
          <a:p>
            <a:r>
              <a:rPr lang="en-US" b="1" dirty="0" smtClean="0"/>
              <a:t>After D-Day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849748" cy="51054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1 million more troops will land in the next month </a:t>
            </a:r>
          </a:p>
          <a:p>
            <a:r>
              <a:rPr lang="en-US" altLang="en-US" dirty="0" smtClean="0"/>
              <a:t>Allies liberate </a:t>
            </a:r>
            <a:r>
              <a:rPr lang="en-US" altLang="en-US" dirty="0"/>
              <a:t>Paris by </a:t>
            </a:r>
            <a:r>
              <a:rPr lang="en-US" altLang="en-US" dirty="0" smtClean="0"/>
              <a:t>end of August</a:t>
            </a:r>
          </a:p>
          <a:p>
            <a:r>
              <a:rPr lang="en-US" altLang="en-US" dirty="0" smtClean="0"/>
              <a:t>France, Belgium and Luxembourg liberated in September</a:t>
            </a:r>
          </a:p>
          <a:p>
            <a:r>
              <a:rPr lang="en-US" altLang="en-US" dirty="0" smtClean="0"/>
              <a:t>Allies prepare push for Germany, as Soviet Union pushes toward Germany in the east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05" y="2743200"/>
            <a:ext cx="523886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07" y="3464"/>
            <a:ext cx="3720847" cy="3273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0121" y="304800"/>
            <a:ext cx="12668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French </a:t>
            </a:r>
          </a:p>
          <a:p>
            <a:r>
              <a:rPr lang="en-US" sz="2000" i="1" dirty="0" smtClean="0"/>
              <a:t>General </a:t>
            </a:r>
          </a:p>
          <a:p>
            <a:r>
              <a:rPr lang="en-US" sz="2000" i="1" dirty="0" smtClean="0"/>
              <a:t>Charles </a:t>
            </a:r>
          </a:p>
          <a:p>
            <a:r>
              <a:rPr lang="en-US" sz="2000" i="1" dirty="0" smtClean="0"/>
              <a:t>De Gaulle</a:t>
            </a:r>
          </a:p>
          <a:p>
            <a:r>
              <a:rPr lang="en-US" sz="2000" i="1" dirty="0"/>
              <a:t>a</a:t>
            </a:r>
            <a:r>
              <a:rPr lang="en-US" sz="2000" i="1" dirty="0" smtClean="0"/>
              <a:t>rrives in</a:t>
            </a:r>
          </a:p>
          <a:p>
            <a:r>
              <a:rPr lang="en-US" sz="2000" i="1" dirty="0" smtClean="0"/>
              <a:t>Paris with </a:t>
            </a:r>
          </a:p>
          <a:p>
            <a:r>
              <a:rPr lang="en-US" sz="2000" i="1" dirty="0"/>
              <a:t>t</a:t>
            </a:r>
            <a:r>
              <a:rPr lang="en-US" sz="2000" i="1" dirty="0" smtClean="0"/>
              <a:t>he Allies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051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214745"/>
            <a:ext cx="358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Battle of the Bulge (#8)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8698" y="1600200"/>
            <a:ext cx="4539102" cy="5257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smtClean="0"/>
              <a:t>With the Allies approaching their border in the west, the Germans counterattack in December of 1944</a:t>
            </a:r>
          </a:p>
          <a:p>
            <a:pPr eaLnBrk="1" hangingPunct="1"/>
            <a:r>
              <a:rPr lang="en-US" altLang="en-US" dirty="0" smtClean="0"/>
              <a:t>Hitler hopes to bust through Allied lines and split them and break up Allied supply lines</a:t>
            </a:r>
          </a:p>
          <a:p>
            <a:pPr eaLnBrk="1" hangingPunct="1"/>
            <a:r>
              <a:rPr lang="en-US" altLang="en-US" dirty="0" smtClean="0"/>
              <a:t>If successful in defeating this force he could possible negotiate for peace and avoid fighting on two fronts</a:t>
            </a:r>
          </a:p>
          <a:p>
            <a:pPr eaLnBrk="1" hangingPunct="1"/>
            <a:r>
              <a:rPr lang="en-US" altLang="en-US" dirty="0" smtClean="0"/>
              <a:t>Germans gain early success (and battle lines bulge), but they cannot burst through and are forced to retreat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7" y="214745"/>
            <a:ext cx="4539216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r="22614"/>
          <a:stretch/>
        </p:blipFill>
        <p:spPr>
          <a:xfrm>
            <a:off x="-3463" y="3810000"/>
            <a:ext cx="4525109" cy="281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"/>
            <a:ext cx="8229600" cy="1143000"/>
          </a:xfrm>
        </p:spPr>
        <p:txBody>
          <a:bodyPr/>
          <a:lstStyle/>
          <a:p>
            <a:r>
              <a:rPr lang="en-US" b="1" dirty="0" smtClean="0"/>
              <a:t>Following the Battle of the Bulge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060909"/>
            <a:ext cx="4572000" cy="2139491"/>
          </a:xfrm>
        </p:spPr>
        <p:txBody>
          <a:bodyPr>
            <a:noAutofit/>
          </a:bodyPr>
          <a:lstStyle/>
          <a:p>
            <a:r>
              <a:rPr lang="en-US" sz="2500" dirty="0" smtClean="0"/>
              <a:t>The Allies push toward Germany from the west</a:t>
            </a:r>
          </a:p>
          <a:p>
            <a:r>
              <a:rPr lang="en-US" sz="2500" dirty="0" smtClean="0"/>
              <a:t>German cities continue to get bombed, including fire-bombing of Dresden in Feb.</a:t>
            </a:r>
          </a:p>
          <a:p>
            <a:r>
              <a:rPr lang="en-US" sz="2500" dirty="0" smtClean="0"/>
              <a:t>Soviets approach Berlin first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349591" cy="5424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/>
          <a:stretch/>
        </p:blipFill>
        <p:spPr>
          <a:xfrm>
            <a:off x="4426688" y="3616530"/>
            <a:ext cx="4476750" cy="29797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9427" y="3637564"/>
            <a:ext cx="9687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Dresden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657600" y="3684087"/>
            <a:ext cx="978408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152400"/>
            <a:ext cx="42672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/>
              <a:t>Germany’s Unconditional Surrender (#9)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267200" cy="4876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 smtClean="0"/>
              <a:t>By 1945, Allied armies quickly approach Germany from two sides</a:t>
            </a:r>
          </a:p>
          <a:p>
            <a:pPr eaLnBrk="1" hangingPunct="1"/>
            <a:r>
              <a:rPr lang="en-US" altLang="en-US" sz="2600" dirty="0" smtClean="0"/>
              <a:t>Soviets surround Berlin in April 1945</a:t>
            </a:r>
          </a:p>
          <a:p>
            <a:pPr eaLnBrk="1" hangingPunct="1"/>
            <a:r>
              <a:rPr lang="en-US" altLang="en-US" sz="2600" dirty="0" smtClean="0"/>
              <a:t>Hitler commits suicide</a:t>
            </a:r>
          </a:p>
          <a:p>
            <a:pPr eaLnBrk="1" hangingPunct="1"/>
            <a:r>
              <a:rPr lang="en-US" altLang="en-US" sz="2600" dirty="0" smtClean="0"/>
              <a:t>President Roosevelt dies in April; Harry Truman becomes president</a:t>
            </a:r>
          </a:p>
          <a:p>
            <a:pPr eaLnBrk="1" hangingPunct="1"/>
            <a:r>
              <a:rPr lang="en-US" altLang="en-US" sz="2600" dirty="0" smtClean="0"/>
              <a:t>On May 9, 1945, Germany officially surrenders, marking V-E Day</a:t>
            </a:r>
          </a:p>
          <a:p>
            <a:pPr eaLnBrk="1" hangingPunct="1"/>
            <a:endParaRPr lang="en-US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07" y="3581400"/>
            <a:ext cx="4430192" cy="3266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959"/>
          <a:stretch/>
        </p:blipFill>
        <p:spPr>
          <a:xfrm>
            <a:off x="4700053" y="0"/>
            <a:ext cx="4457700" cy="36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008" y="260498"/>
            <a:ext cx="462004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Victory in the Pacific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381000"/>
            <a:ext cx="4142961" cy="60960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smtClean="0"/>
              <a:t>Although the war in Europe was over, the Allies were still fighting the Japanese in the Pacific</a:t>
            </a:r>
          </a:p>
          <a:p>
            <a:pPr eaLnBrk="1" hangingPunct="1"/>
            <a:r>
              <a:rPr lang="en-US" altLang="en-US" dirty="0" smtClean="0"/>
              <a:t>With the Allied victories at Midway and at Guadalcanal, however, the Japanese advances in the Pacific had been stopped</a:t>
            </a:r>
          </a:p>
          <a:p>
            <a:pPr eaLnBrk="1" hangingPunct="1"/>
            <a:r>
              <a:rPr lang="en-US" altLang="en-US" dirty="0" smtClean="0"/>
              <a:t>For the rest of the war, the Japanese retreated before the counterattack of the Allied powers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6916"/>
            <a:ext cx="469623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548275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Second Front in Europe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4532" y="1233799"/>
            <a:ext cx="5029200" cy="5486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 smtClean="0"/>
              <a:t>Churchill wanted Britain and the U.S. to strike first at North Africa and southern Europe (#1)</a:t>
            </a:r>
          </a:p>
          <a:p>
            <a:pPr eaLnBrk="1" hangingPunct="1"/>
            <a:r>
              <a:rPr lang="en-US" altLang="en-US" sz="2800" dirty="0" smtClean="0"/>
              <a:t>The strategy angered Stalin. He wanted the Allies to open the second front in France (#1)</a:t>
            </a:r>
          </a:p>
          <a:p>
            <a:pPr eaLnBrk="1" hangingPunct="1"/>
            <a:r>
              <a:rPr lang="en-US" altLang="en-US" sz="2800" dirty="0" smtClean="0"/>
              <a:t>The Soviet Union, therefore, had to hold out on its own against the Germans</a:t>
            </a:r>
          </a:p>
          <a:p>
            <a:pPr eaLnBrk="1" hangingPunct="1"/>
            <a:r>
              <a:rPr lang="en-US" altLang="en-US" sz="2800" dirty="0" smtClean="0"/>
              <a:t>All Britain and the U.S. could offer in the way of help was supplies</a:t>
            </a:r>
          </a:p>
          <a:p>
            <a:pPr eaLnBrk="1" hangingPunct="1"/>
            <a:r>
              <a:rPr lang="en-US" altLang="en-US" sz="2800" dirty="0" smtClean="0"/>
              <a:t>Nevertheless, late in 1942, the Allies began to turn the tide of war both in the Mediterranean and on the Eastern Front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32" y="3276600"/>
            <a:ext cx="3933444" cy="3474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59" y="-22746"/>
            <a:ext cx="335488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91000" cy="1096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Japanese Strategy in the Pacific (#10)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0878" y="1568302"/>
            <a:ext cx="458972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The Japanese were desperate to turn the tide back and risked nearly their entire naval fleet in one battle</a:t>
            </a:r>
          </a:p>
          <a:p>
            <a:r>
              <a:rPr lang="en-US" altLang="en-US" u="sng" dirty="0" smtClean="0"/>
              <a:t>Battle of Leyte Gulf</a:t>
            </a:r>
            <a:r>
              <a:rPr lang="en-US" altLang="en-US" dirty="0" smtClean="0"/>
              <a:t> – in October 1944 the U.S. Navy destroyed nearly all of the Japanese naval fleet off the coast of the Philippines</a:t>
            </a:r>
            <a:endParaRPr lang="en-US" altLang="en-US" dirty="0"/>
          </a:p>
          <a:p>
            <a:r>
              <a:rPr lang="en-US" altLang="en-US" dirty="0" smtClean="0"/>
              <a:t>After </a:t>
            </a:r>
            <a:r>
              <a:rPr lang="en-US" altLang="en-US" dirty="0"/>
              <a:t>the Japanese </a:t>
            </a:r>
            <a:r>
              <a:rPr lang="en-US" altLang="en-US" dirty="0" smtClean="0"/>
              <a:t>navy was </a:t>
            </a:r>
            <a:r>
              <a:rPr lang="en-US" altLang="en-US" dirty="0"/>
              <a:t>defeated by the U.S. in the Pacific </a:t>
            </a:r>
            <a:r>
              <a:rPr lang="en-US" altLang="en-US" dirty="0" smtClean="0"/>
              <a:t>the Japanese used </a:t>
            </a:r>
            <a:r>
              <a:rPr lang="en-US" altLang="en-US" u="sng" dirty="0" smtClean="0"/>
              <a:t>kamikaze</a:t>
            </a:r>
            <a:r>
              <a:rPr lang="en-US" altLang="en-US" dirty="0" smtClean="0"/>
              <a:t>, or suicide </a:t>
            </a:r>
            <a:r>
              <a:rPr lang="en-US" altLang="en-US" dirty="0"/>
              <a:t>pilots </a:t>
            </a:r>
            <a:r>
              <a:rPr lang="en-US" altLang="en-US" dirty="0" smtClean="0"/>
              <a:t>to sink ships</a:t>
            </a:r>
          </a:p>
        </p:txBody>
      </p:sp>
      <p:pic>
        <p:nvPicPr>
          <p:cNvPr id="48132" name="Picture 4" descr="Kamikaze-about-to-hit-USS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27" y="3279681"/>
            <a:ext cx="4495800" cy="36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56" y="0"/>
            <a:ext cx="3082343" cy="35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7898" y="152400"/>
            <a:ext cx="4223701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/>
              <a:t>Nearing Japan (#11)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930349"/>
            <a:ext cx="4114800" cy="583081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u="sng" dirty="0" smtClean="0"/>
              <a:t>Iwo Jima and Okinawa</a:t>
            </a:r>
            <a:r>
              <a:rPr lang="en-US" altLang="en-US" dirty="0" smtClean="0"/>
              <a:t> – </a:t>
            </a:r>
            <a:r>
              <a:rPr lang="en-US" altLang="en-US" dirty="0"/>
              <a:t>two islands that the U.S. took with heavy </a:t>
            </a:r>
            <a:r>
              <a:rPr lang="en-US" altLang="en-US" dirty="0" smtClean="0"/>
              <a:t>losses</a:t>
            </a:r>
            <a:r>
              <a:rPr lang="en-US" altLang="en-US" dirty="0"/>
              <a:t> </a:t>
            </a:r>
            <a:r>
              <a:rPr lang="en-US" altLang="en-US" dirty="0" smtClean="0"/>
              <a:t>in their approach to Japan (though the Japanese suffered far greater losses)</a:t>
            </a:r>
          </a:p>
          <a:p>
            <a:r>
              <a:rPr lang="en-US" altLang="en-US" dirty="0" smtClean="0"/>
              <a:t>These islands were close </a:t>
            </a:r>
            <a:r>
              <a:rPr lang="en-US" altLang="en-US" dirty="0"/>
              <a:t>enough to Japan to send bombing missions from </a:t>
            </a:r>
            <a:r>
              <a:rPr lang="en-US" altLang="en-US" dirty="0" smtClean="0"/>
              <a:t>their air bases </a:t>
            </a:r>
            <a:r>
              <a:rPr lang="en-US" altLang="en-US" dirty="0"/>
              <a:t>to Japan and </a:t>
            </a:r>
            <a:r>
              <a:rPr lang="en-US" altLang="en-US" dirty="0" smtClean="0"/>
              <a:t>back</a:t>
            </a:r>
          </a:p>
          <a:p>
            <a:r>
              <a:rPr lang="en-US" altLang="en-US" dirty="0" smtClean="0"/>
              <a:t>As U.S. bombs Japanese cities it prepares plans for the invasion of Japan, which the Allies estimated could result in the loss of a half million lives (countless more Japanese losses) </a:t>
            </a:r>
            <a:r>
              <a:rPr lang="en-US" altLang="en-US" sz="2600" i="1" dirty="0" smtClean="0"/>
              <a:t>(#11)</a:t>
            </a:r>
          </a:p>
        </p:txBody>
      </p:sp>
      <p:pic>
        <p:nvPicPr>
          <p:cNvPr id="50180" name="Picture 4" descr="iwojimafla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144837"/>
            <a:ext cx="4691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8" y="96837"/>
            <a:ext cx="400594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576601" cy="792162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Manhattan Project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114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u="sng" dirty="0" smtClean="0"/>
              <a:t>Manhattan Project</a:t>
            </a:r>
            <a:r>
              <a:rPr lang="en-US" altLang="en-US" dirty="0" smtClean="0"/>
              <a:t> – top secret project to build an atomic bomb</a:t>
            </a:r>
          </a:p>
          <a:p>
            <a:r>
              <a:rPr lang="en-US" altLang="en-US" dirty="0" smtClean="0"/>
              <a:t>First one was successfully exploded in New Mexico in July of 1945</a:t>
            </a:r>
          </a:p>
          <a:p>
            <a:r>
              <a:rPr lang="en-US" altLang="en-US" dirty="0" smtClean="0"/>
              <a:t>President Truman forced to make the decision to invade Japan, or use the atomic bomb to try to get Japan to surrender</a:t>
            </a:r>
          </a:p>
        </p:txBody>
      </p:sp>
      <p:pic>
        <p:nvPicPr>
          <p:cNvPr id="51204" name="Picture 4" descr="atomic_cloud"/>
          <p:cNvPicPr>
            <a:picLocks noChangeAspect="1" noChangeArrowheads="1"/>
          </p:cNvPicPr>
          <p:nvPr/>
        </p:nvPicPr>
        <p:blipFill>
          <a:blip r:embed="rId2"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5" y="3486458"/>
            <a:ext cx="4520171" cy="337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rryTrum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96" y="12405"/>
            <a:ext cx="4530804" cy="375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67846"/>
            <a:ext cx="4201654" cy="124695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400" b="1" dirty="0" smtClean="0"/>
              <a:t>U.S. Uses Atomic Bombs on Japan (#11)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114800"/>
            <a:ext cx="3988982" cy="2590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Hiroshima bombed August 6, 1945; about 75,000 die</a:t>
            </a:r>
          </a:p>
          <a:p>
            <a:r>
              <a:rPr lang="en-US" altLang="en-US" dirty="0"/>
              <a:t>Nagasaki bombed August 9, 1945: 70,000 </a:t>
            </a:r>
            <a:r>
              <a:rPr lang="en-US" altLang="en-US" dirty="0" smtClean="0"/>
              <a:t>die</a:t>
            </a:r>
          </a:p>
          <a:p>
            <a:r>
              <a:rPr lang="en-US" altLang="en-US" dirty="0" smtClean="0"/>
              <a:t>Radiation fallout following the bombings kills thousands more</a:t>
            </a:r>
            <a:endParaRPr lang="en-US" altLang="en-US" dirty="0"/>
          </a:p>
        </p:txBody>
      </p:sp>
      <p:pic>
        <p:nvPicPr>
          <p:cNvPr id="53252" name="Picture 4" descr="Hiroshim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16" y="2867846"/>
            <a:ext cx="5023584" cy="395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429"/>
          <a:stretch/>
        </p:blipFill>
        <p:spPr>
          <a:xfrm>
            <a:off x="0" y="-27754"/>
            <a:ext cx="3141771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r="1"/>
          <a:stretch/>
        </p:blipFill>
        <p:spPr>
          <a:xfrm>
            <a:off x="5250904" y="-23038"/>
            <a:ext cx="3893096" cy="31231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71" y="-27754"/>
            <a:ext cx="211976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4549"/>
            <a:ext cx="4267200" cy="1147549"/>
          </a:xfrm>
        </p:spPr>
        <p:txBody>
          <a:bodyPr/>
          <a:lstStyle/>
          <a:p>
            <a:r>
              <a:rPr lang="en-US" b="1" dirty="0" smtClean="0"/>
              <a:t>Japan Surrender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05385"/>
            <a:ext cx="4191000" cy="220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Japan surrenders on Sept. 2, 1945 (less than a month after the atomic bombings)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igned in Tokyo Bay on the battleship USS Missouri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"/>
          <a:stretch/>
        </p:blipFill>
        <p:spPr>
          <a:xfrm>
            <a:off x="0" y="3179928"/>
            <a:ext cx="5181600" cy="367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48768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57600"/>
            <a:ext cx="4038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4038600" cy="1096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Devastation on Europe (#12)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8862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4</a:t>
            </a:r>
            <a:r>
              <a:rPr lang="en-US" dirty="0" smtClean="0"/>
              <a:t>0 million dead; 2/3 were civilians</a:t>
            </a:r>
          </a:p>
          <a:p>
            <a:r>
              <a:rPr lang="en-US" dirty="0"/>
              <a:t>Cities were left in ruins from bombings</a:t>
            </a:r>
          </a:p>
          <a:p>
            <a:r>
              <a:rPr lang="en-US" dirty="0" smtClean="0"/>
              <a:t>50 million lost their homes and were starving</a:t>
            </a:r>
          </a:p>
          <a:p>
            <a:r>
              <a:rPr lang="en-US" dirty="0" smtClean="0"/>
              <a:t>Billions in property damage</a:t>
            </a:r>
          </a:p>
          <a:p>
            <a:r>
              <a:rPr lang="en-US" dirty="0" smtClean="0"/>
              <a:t>People left without water, electricity, and food</a:t>
            </a:r>
          </a:p>
          <a:p>
            <a:r>
              <a:rPr lang="en-US" dirty="0" smtClean="0"/>
              <a:t>Agriculture completely disrupted in many places</a:t>
            </a:r>
          </a:p>
          <a:p>
            <a:r>
              <a:rPr lang="en-US" dirty="0" smtClean="0"/>
              <a:t>Disease began to spread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0"/>
            <a:ext cx="4617720" cy="307848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3392424"/>
            <a:ext cx="4617720" cy="3465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36" y="2133599"/>
            <a:ext cx="2085673" cy="29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845"/>
            <a:ext cx="8229600" cy="1034955"/>
          </a:xfrm>
        </p:spPr>
        <p:txBody>
          <a:bodyPr/>
          <a:lstStyle/>
          <a:p>
            <a:r>
              <a:rPr lang="en-US" b="1" dirty="0" smtClean="0"/>
              <a:t>Devastation on Japan (#14)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8022571" cy="3429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990600"/>
            <a:ext cx="8305800" cy="2057401"/>
          </a:xfrm>
        </p:spPr>
        <p:txBody>
          <a:bodyPr>
            <a:noAutofit/>
          </a:bodyPr>
          <a:lstStyle/>
          <a:p>
            <a:r>
              <a:rPr lang="en-US" sz="2600" dirty="0" smtClean="0"/>
              <a:t>2 million lives lost</a:t>
            </a:r>
          </a:p>
          <a:p>
            <a:r>
              <a:rPr lang="en-US" sz="2600" dirty="0" smtClean="0"/>
              <a:t>Major cities destroyed by bombing raids</a:t>
            </a:r>
          </a:p>
          <a:p>
            <a:r>
              <a:rPr lang="en-US" sz="2600" dirty="0" smtClean="0"/>
              <a:t>Atomic bombs completely leveled Hiroshima an Nagasaki</a:t>
            </a:r>
          </a:p>
          <a:p>
            <a:r>
              <a:rPr lang="en-US" sz="2600" dirty="0" smtClean="0"/>
              <a:t>People homeless, without food, and no work available</a:t>
            </a:r>
          </a:p>
          <a:p>
            <a:r>
              <a:rPr lang="en-US" sz="2600" dirty="0" smtClean="0"/>
              <a:t>Japan lost its empire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848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11373"/>
            <a:ext cx="35814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Rebuilding Japan (#15)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33800" y="152400"/>
            <a:ext cx="5257800" cy="6705600"/>
          </a:xfrm>
        </p:spPr>
        <p:txBody>
          <a:bodyPr>
            <a:normAutofit/>
          </a:bodyPr>
          <a:lstStyle/>
          <a:p>
            <a:r>
              <a:rPr lang="en-US" dirty="0" smtClean="0"/>
              <a:t>General Douglas MacArthur put in charge during US occupation of Japan following the war</a:t>
            </a:r>
          </a:p>
          <a:p>
            <a:r>
              <a:rPr lang="en-US" dirty="0" smtClean="0"/>
              <a:t>Changes he put in place:</a:t>
            </a:r>
          </a:p>
          <a:p>
            <a:pPr lvl="1"/>
            <a:r>
              <a:rPr lang="en-US" dirty="0"/>
              <a:t>Demilitarized Japan – Japan was not allowed to have an army and wage a war of aggression</a:t>
            </a:r>
          </a:p>
          <a:p>
            <a:pPr lvl="1"/>
            <a:r>
              <a:rPr lang="en-US" dirty="0"/>
              <a:t>Democratized Japan – wrote a new constitution for Japan that allowed free elections and protected individuals rights</a:t>
            </a:r>
          </a:p>
          <a:p>
            <a:pPr lvl="1"/>
            <a:r>
              <a:rPr lang="en-US" dirty="0"/>
              <a:t>Rebuilt Japan’s economy – redistributed land to poor farmers, set up labor unions, and oversaw the rebuilding of Japanese </a:t>
            </a:r>
            <a:r>
              <a:rPr lang="en-US" dirty="0" smtClean="0"/>
              <a:t>industries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1" y="3810000"/>
            <a:ext cx="3895447" cy="3048000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9991"/>
            <a:ext cx="2501241" cy="261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Costs of WWII </a:t>
            </a:r>
            <a:r>
              <a:rPr lang="en-US" b="1" smtClean="0"/>
              <a:t>(#16)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17557" cy="4953000"/>
          </a:xfrm>
        </p:spPr>
      </p:pic>
    </p:spTree>
    <p:extLst>
      <p:ext uri="{BB962C8B-B14F-4D97-AF65-F5344CB8AC3E}">
        <p14:creationId xmlns:p14="http://schemas.microsoft.com/office/powerpoint/2010/main" val="30457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0"/>
            <a:ext cx="7974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North African Campaign (#2)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153400" cy="2743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Rommel takes </a:t>
            </a:r>
            <a:r>
              <a:rPr lang="en-US" altLang="en-US" sz="2800" dirty="0" err="1" smtClean="0"/>
              <a:t>Tobruk</a:t>
            </a:r>
            <a:r>
              <a:rPr lang="en-US" altLang="en-US" sz="2800" dirty="0" smtClean="0"/>
              <a:t>, June 1942; pushes toward Egypt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British General Montgomery attacks at El Alamein, Egypt forces Rommel back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American forces land in Morocco, November 1942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General Dwight D. Eisenhower—American commander in Morocco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 May 1943, Rommel’s forces defeated by Allies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1447800" y="3652942"/>
            <a:ext cx="6629400" cy="32050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406438">
            <a:off x="2489225" y="5587473"/>
            <a:ext cx="1649485" cy="307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2124038">
            <a:off x="4617520" y="6036337"/>
            <a:ext cx="1621074" cy="260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62" y="5153046"/>
            <a:ext cx="475858" cy="475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7307" r="7911" b="11157"/>
          <a:stretch/>
        </p:blipFill>
        <p:spPr>
          <a:xfrm>
            <a:off x="1904997" y="5629409"/>
            <a:ext cx="457204" cy="316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7307" r="7911" b="11157"/>
          <a:stretch/>
        </p:blipFill>
        <p:spPr>
          <a:xfrm>
            <a:off x="3087538" y="5272318"/>
            <a:ext cx="457204" cy="316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2874"/>
            <a:ext cx="571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Battle for Stalingrad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German army moves to capture Soviet oil fields</a:t>
            </a:r>
          </a:p>
          <a:p>
            <a:pPr eaLnBrk="1" hangingPunct="1"/>
            <a:r>
              <a:rPr lang="en-US" altLang="en-US" sz="2800" dirty="0" smtClean="0"/>
              <a:t>Battle of Stalingrad—Soviets, Germans battle for control of the city</a:t>
            </a:r>
          </a:p>
          <a:p>
            <a:pPr eaLnBrk="1" hangingPunct="1"/>
            <a:r>
              <a:rPr lang="en-US" altLang="en-US" sz="2800" dirty="0" smtClean="0"/>
              <a:t>German troops capture city, then surrender after a long battle.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4" y="3420"/>
            <a:ext cx="89429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66" y="3706740"/>
            <a:ext cx="4636206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Operation Barbarossa:</a:t>
            </a:r>
          </a:p>
          <a:p>
            <a:pPr algn="ctr"/>
            <a:r>
              <a:rPr lang="en-US" sz="2800" b="1" dirty="0" smtClean="0"/>
              <a:t>German Invasion of USSR</a:t>
            </a:r>
          </a:p>
          <a:p>
            <a:pPr algn="ctr"/>
            <a:r>
              <a:rPr lang="en-US" sz="2800" b="1" dirty="0" smtClean="0"/>
              <a:t>3 Prong Attack</a:t>
            </a: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>
          <a:xfrm rot="18948538">
            <a:off x="3409064" y="9096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215307">
            <a:off x="4263235" y="26807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86400" y="45809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1694290"/>
            <a:ext cx="548640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48" y="3158100"/>
            <a:ext cx="548640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39" y="4580945"/>
            <a:ext cx="548640" cy="5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0" r="19552" b="17134"/>
          <a:stretch/>
        </p:blipFill>
        <p:spPr>
          <a:xfrm>
            <a:off x="8405825" y="4226316"/>
            <a:ext cx="545656" cy="4519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0" r="19552" b="17134"/>
          <a:stretch/>
        </p:blipFill>
        <p:spPr>
          <a:xfrm>
            <a:off x="5638739" y="2084781"/>
            <a:ext cx="533462" cy="441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0" r="19552" b="17134"/>
          <a:stretch/>
        </p:blipFill>
        <p:spPr>
          <a:xfrm>
            <a:off x="4812670" y="382084"/>
            <a:ext cx="488409" cy="4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570" y="152400"/>
            <a:ext cx="3682622" cy="16303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Battle for Stalingrad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8801"/>
            <a:ext cx="3429000" cy="488367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 smtClean="0"/>
              <a:t>German army moves to capture Soviet oil fields (southern prong of Operation Barbarossa)</a:t>
            </a:r>
          </a:p>
          <a:p>
            <a:pPr eaLnBrk="1" hangingPunct="1"/>
            <a:r>
              <a:rPr lang="en-US" altLang="en-US" sz="2800" dirty="0" smtClean="0"/>
              <a:t>Battle of Stalingrad—Soviets, Germans battle for control of the city </a:t>
            </a:r>
            <a:r>
              <a:rPr lang="en-US" altLang="en-US" sz="2800" i="1" dirty="0" smtClean="0"/>
              <a:t>(watch Enemy at the Gates clip)</a:t>
            </a:r>
          </a:p>
          <a:p>
            <a:pPr eaLnBrk="1" hangingPunct="1"/>
            <a:r>
              <a:rPr lang="en-US" altLang="en-US" sz="2800" dirty="0" smtClean="0"/>
              <a:t>German troops capture city in late summer of 1942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61" y="3346687"/>
            <a:ext cx="5402239" cy="3524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t="14521"/>
          <a:stretch/>
        </p:blipFill>
        <p:spPr>
          <a:xfrm>
            <a:off x="3741761" y="0"/>
            <a:ext cx="5402239" cy="33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542" y="253036"/>
            <a:ext cx="353135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Battle for Stalingrad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486400" y="1524000"/>
            <a:ext cx="3657600" cy="4822317"/>
          </a:xfrm>
        </p:spPr>
        <p:txBody>
          <a:bodyPr>
            <a:noAutofit/>
          </a:bodyPr>
          <a:lstStyle/>
          <a:p>
            <a:r>
              <a:rPr lang="en-US" altLang="en-US" sz="2500" dirty="0" smtClean="0"/>
              <a:t>Marked by constant </a:t>
            </a:r>
            <a:r>
              <a:rPr lang="en-US" altLang="en-US" sz="2500" dirty="0" smtClean="0">
                <a:solidFill>
                  <a:schemeClr val="tx1">
                    <a:lumMod val="85000"/>
                  </a:schemeClr>
                </a:solidFill>
                <a:hlinkClick r:id="rId2"/>
              </a:rPr>
              <a:t>close quarters combat</a:t>
            </a:r>
            <a:r>
              <a:rPr lang="en-US" altLang="en-US" sz="25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altLang="en-US" sz="2000" i="1" dirty="0" smtClean="0"/>
              <a:t>(8 min.) </a:t>
            </a:r>
            <a:r>
              <a:rPr lang="en-US" altLang="en-US" sz="2500" dirty="0" smtClean="0"/>
              <a:t>and disregard for military and civilian casualties, it is among the bloodiest battles in the history of warfare</a:t>
            </a:r>
          </a:p>
          <a:p>
            <a:r>
              <a:rPr lang="en-US" altLang="en-US" sz="2500" dirty="0" smtClean="0"/>
              <a:t>The Soviet Union lost over a million lives in the battle, more than the U.S. loses in the entire war (in Europe and the Pacific)</a:t>
            </a:r>
          </a:p>
          <a:p>
            <a:endParaRPr lang="en-US" altLang="en-US" sz="25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9033" r="2053" b="14926"/>
          <a:stretch/>
        </p:blipFill>
        <p:spPr>
          <a:xfrm>
            <a:off x="1" y="232564"/>
            <a:ext cx="5486399" cy="3222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/>
          <a:stretch/>
        </p:blipFill>
        <p:spPr>
          <a:xfrm>
            <a:off x="0" y="3535636"/>
            <a:ext cx="5486400" cy="30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5252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The Battle for Stalingrad (#3 &amp; #4)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17267"/>
            <a:ext cx="4038600" cy="5791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100" dirty="0" smtClean="0"/>
              <a:t>Soviet counter-attack finally surrounds the German 6</a:t>
            </a:r>
            <a:r>
              <a:rPr lang="en-US" altLang="en-US" sz="3100" baseline="30000" dirty="0" smtClean="0"/>
              <a:t>th</a:t>
            </a:r>
            <a:r>
              <a:rPr lang="en-US" altLang="en-US" sz="3100" dirty="0" smtClean="0"/>
              <a:t> army in Stalingrad and cuts them off (#3)</a:t>
            </a:r>
          </a:p>
          <a:p>
            <a:pPr eaLnBrk="1" hangingPunct="1"/>
            <a:r>
              <a:rPr lang="en-US" altLang="en-US" sz="3100" dirty="0" smtClean="0"/>
              <a:t>Hitler refuses to allow them to surrender (#3)</a:t>
            </a:r>
          </a:p>
          <a:p>
            <a:pPr eaLnBrk="1" hangingPunct="1"/>
            <a:r>
              <a:rPr lang="en-US" altLang="en-US" sz="3100" dirty="0" smtClean="0"/>
              <a:t>German troops surrender in February 1943 after a long battle (#3)</a:t>
            </a:r>
          </a:p>
          <a:p>
            <a:pPr eaLnBrk="1" hangingPunct="1"/>
            <a:r>
              <a:rPr lang="en-US" altLang="en-US" sz="3100" dirty="0" smtClean="0">
                <a:hlinkClick r:id="rId2"/>
              </a:rPr>
              <a:t>Tank battle west of city</a:t>
            </a:r>
            <a:r>
              <a:rPr lang="en-US" altLang="en-US" sz="3100" dirty="0" smtClean="0"/>
              <a:t> </a:t>
            </a:r>
            <a:r>
              <a:rPr lang="en-US" altLang="en-US" sz="2300" dirty="0"/>
              <a:t>6</a:t>
            </a:r>
            <a:r>
              <a:rPr lang="en-US" altLang="en-US" sz="2300" dirty="0" smtClean="0"/>
              <a:t> min.</a:t>
            </a:r>
          </a:p>
          <a:p>
            <a:r>
              <a:rPr lang="en-US" altLang="en-US" sz="3100" dirty="0" smtClean="0"/>
              <a:t>It was a turning point in the European theatre of World War II (#4)</a:t>
            </a:r>
          </a:p>
          <a:p>
            <a:r>
              <a:rPr lang="en-US" altLang="en-US" sz="3100" dirty="0" smtClean="0"/>
              <a:t>the German forces never regained the initiative in the East and withdrew a vast military force from the West to reinforce their losses (#4)</a:t>
            </a:r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83" y="1143000"/>
            <a:ext cx="4976917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3048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The Invasion of Italy (#5)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3962400" cy="5486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After victory in North Africa, Stalin again called for a second front against Germany in France</a:t>
            </a:r>
          </a:p>
          <a:p>
            <a:pPr eaLnBrk="1" hangingPunct="1"/>
            <a:r>
              <a:rPr lang="en-US" altLang="en-US" dirty="0" smtClean="0"/>
              <a:t>Instead, U.S. and British forces land on and capture Sicily in 1943</a:t>
            </a:r>
          </a:p>
          <a:p>
            <a:pPr eaLnBrk="1" hangingPunct="1"/>
            <a:r>
              <a:rPr lang="en-US" altLang="en-US" dirty="0" smtClean="0"/>
              <a:t>Mussolini loses power and Italy surrenders</a:t>
            </a:r>
          </a:p>
          <a:p>
            <a:pPr eaLnBrk="1" hangingPunct="1"/>
            <a:r>
              <a:rPr lang="en-US" altLang="en-US" dirty="0" smtClean="0"/>
              <a:t>The Germans still keep control of northern Italy</a:t>
            </a:r>
          </a:p>
          <a:p>
            <a:pPr eaLnBrk="1" hangingPunct="1"/>
            <a:r>
              <a:rPr lang="en-US" altLang="en-US" dirty="0" smtClean="0"/>
              <a:t>The fighting against the Germans there goes on until the war ends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88" y="2670048"/>
            <a:ext cx="3489960" cy="4187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88" y="10236"/>
            <a:ext cx="3070039" cy="26567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53" y="1447800"/>
            <a:ext cx="2356047" cy="30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1485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The Allied Victory Assign. #3-4 Chapter 16, Sections 4 &amp; 5</vt:lpstr>
      <vt:lpstr>Second Front in Europe</vt:lpstr>
      <vt:lpstr>PowerPoint Presentation</vt:lpstr>
      <vt:lpstr>The North African Campaign (#2)</vt:lpstr>
      <vt:lpstr>The Battle for Stalingrad</vt:lpstr>
      <vt:lpstr>The Battle for Stalingrad</vt:lpstr>
      <vt:lpstr>The Battle for Stalingrad</vt:lpstr>
      <vt:lpstr>The Battle for Stalingrad (#3 &amp; #4)</vt:lpstr>
      <vt:lpstr>The Invasion of Italy (#5)</vt:lpstr>
      <vt:lpstr>The Allied Home Fronts</vt:lpstr>
      <vt:lpstr>Mobilizing for War (#6)</vt:lpstr>
      <vt:lpstr>War Limits Civil Rights</vt:lpstr>
      <vt:lpstr>Victory in Europe</vt:lpstr>
      <vt:lpstr>The D-Day Invasion (#7)</vt:lpstr>
      <vt:lpstr>After D-Day</vt:lpstr>
      <vt:lpstr>The Battle of the Bulge (#8)</vt:lpstr>
      <vt:lpstr>Following the Battle of the Bulge</vt:lpstr>
      <vt:lpstr>Germany’s Unconditional Surrender (#9)</vt:lpstr>
      <vt:lpstr>Victory in the Pacific</vt:lpstr>
      <vt:lpstr>Japanese Strategy in the Pacific (#10) </vt:lpstr>
      <vt:lpstr>Nearing Japan (#11)</vt:lpstr>
      <vt:lpstr>Manhattan Project</vt:lpstr>
      <vt:lpstr>U.S. Uses Atomic Bombs on Japan (#11)</vt:lpstr>
      <vt:lpstr>Japan Surrender</vt:lpstr>
      <vt:lpstr>Devastation on Europe (#12)</vt:lpstr>
      <vt:lpstr>Devastation on Japan (#14)</vt:lpstr>
      <vt:lpstr>Rebuilding Japan (#15)</vt:lpstr>
      <vt:lpstr>Costs of WWII (#16)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Allied Victory Assign. #3-4 Chapter 16, Sections 4 &amp; 5</dc:title>
  <dc:creator>Leonard</dc:creator>
  <cp:lastModifiedBy>Vogt Joseph</cp:lastModifiedBy>
  <cp:revision>43</cp:revision>
  <dcterms:created xsi:type="dcterms:W3CDTF">2014-03-16T19:40:59Z</dcterms:created>
  <dcterms:modified xsi:type="dcterms:W3CDTF">2015-03-20T18:30:16Z</dcterms:modified>
</cp:coreProperties>
</file>