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97" r:id="rId3"/>
    <p:sldId id="282" r:id="rId4"/>
    <p:sldId id="283" r:id="rId5"/>
    <p:sldId id="298" r:id="rId6"/>
    <p:sldId id="284" r:id="rId7"/>
    <p:sldId id="299" r:id="rId8"/>
    <p:sldId id="257" r:id="rId9"/>
    <p:sldId id="259" r:id="rId10"/>
    <p:sldId id="258" r:id="rId11"/>
    <p:sldId id="271" r:id="rId12"/>
    <p:sldId id="272" r:id="rId13"/>
    <p:sldId id="273" r:id="rId14"/>
    <p:sldId id="296" r:id="rId15"/>
    <p:sldId id="261" r:id="rId16"/>
    <p:sldId id="305" r:id="rId17"/>
    <p:sldId id="300" r:id="rId18"/>
    <p:sldId id="286" r:id="rId19"/>
    <p:sldId id="301" r:id="rId20"/>
    <p:sldId id="302" r:id="rId21"/>
    <p:sldId id="303" r:id="rId22"/>
    <p:sldId id="263" r:id="rId23"/>
    <p:sldId id="304" r:id="rId24"/>
    <p:sldId id="275" r:id="rId25"/>
    <p:sldId id="265" r:id="rId26"/>
    <p:sldId id="306" r:id="rId27"/>
    <p:sldId id="266" r:id="rId28"/>
    <p:sldId id="27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93" autoAdjust="0"/>
  </p:normalViewPr>
  <p:slideViewPr>
    <p:cSldViewPr>
      <p:cViewPr>
        <p:scale>
          <a:sx n="80" d="100"/>
          <a:sy n="80" d="100"/>
        </p:scale>
        <p:origin x="-60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125BA4-245F-47E3-81E6-7F21933E96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EF5B5-ACC0-4B2F-B5A8-08B031CD65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6D68C-AABE-41A0-901F-291367513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DA95217B-0506-4556-A3C6-2FAC312FD7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B48EC23-0A2B-4F73-9040-BBB0F1354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A1958-8E99-41AF-B1D6-93AFFF283C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62-E171-4C22-A49C-120442CC3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AC483-F292-4655-80EA-8DE37AB07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FBFF7-25F9-4A72-8BD3-8B9105366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5E11B-30F4-4C8A-B187-E5E2AFA32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7F11E-AF08-458C-A0C3-FEB5FF11F7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29929-FB7D-4766-831D-C9F1EF5945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D45F2-AEFF-44F0-B675-5E6A72E6F3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61FE3E9-DCAA-4A2B-9878-14E0A4C74B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4/4f/Naval_Ensign_of_Japan.sv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upload.wikimedia.org/wikipedia/commons/1/1a/US_flag_48_stars.sv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pload.wikimedia.org/wikipedia/commons/a/a0/Pearlmap1.pn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0.wdp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.be/1v4I6RGRW50" TargetMode="External"/><Relationship Id="rId5" Type="http://schemas.microsoft.com/office/2007/relationships/hdphoto" Target="../media/hdphoto12.wdp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2.xml"/><Relationship Id="rId5" Type="http://schemas.microsoft.com/office/2007/relationships/hdphoto" Target="../media/hdphoto13.wdp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youtu.be/KQKJY43-Lm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Japan’s Pacific Campaign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90800"/>
            <a:ext cx="7010400" cy="1676400"/>
          </a:xfrm>
        </p:spPr>
        <p:txBody>
          <a:bodyPr/>
          <a:lstStyle/>
          <a:p>
            <a:r>
              <a:rPr lang="en-US" dirty="0" smtClean="0"/>
              <a:t>Modern World History</a:t>
            </a:r>
          </a:p>
          <a:p>
            <a:r>
              <a:rPr lang="en-US" dirty="0" smtClean="0"/>
              <a:t>Chapter 16, </a:t>
            </a:r>
            <a:r>
              <a:rPr lang="en-US" dirty="0"/>
              <a:t>Section </a:t>
            </a:r>
            <a:r>
              <a:rPr lang="en-US" dirty="0" smtClean="0"/>
              <a:t>2</a:t>
            </a:r>
          </a:p>
          <a:p>
            <a:r>
              <a:rPr lang="en-US" dirty="0" smtClean="0"/>
              <a:t>Assign. #3-3</a:t>
            </a:r>
            <a:endParaRPr lang="en-US" dirty="0"/>
          </a:p>
        </p:txBody>
      </p:sp>
      <p:pic>
        <p:nvPicPr>
          <p:cNvPr id="2053" name="Picture 5" descr="File:Naval Ensign of Japa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343400"/>
            <a:ext cx="3124200" cy="2081213"/>
          </a:xfrm>
          <a:prstGeom prst="rect">
            <a:avLst/>
          </a:prstGeom>
          <a:noFill/>
        </p:spPr>
      </p:pic>
      <p:pic>
        <p:nvPicPr>
          <p:cNvPr id="2055" name="Picture 7" descr="File:US flag 48 stars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687" y="4336311"/>
            <a:ext cx="3276601" cy="2081213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267200" y="51816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vs.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Surprise Attack on Pearl Harbor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43862" cy="1905000"/>
          </a:xfrm>
        </p:spPr>
        <p:txBody>
          <a:bodyPr/>
          <a:lstStyle/>
          <a:p>
            <a:r>
              <a:rPr lang="en-US" sz="2400" dirty="0"/>
              <a:t>Japan attacks Pearl Harbor—U.S. Naval base in Hawaii—on December 7, 1941</a:t>
            </a:r>
          </a:p>
          <a:p>
            <a:r>
              <a:rPr lang="en-US" sz="2400" dirty="0"/>
              <a:t>U.S. declares war on Japan December 8, </a:t>
            </a:r>
            <a:r>
              <a:rPr lang="en-US" sz="2400" dirty="0" smtClean="0"/>
              <a:t>1941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101" name="Picture 5" descr="Attack_on_Pearl_Harbor_Japanese_planes_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150140"/>
            <a:ext cx="5181600" cy="3690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Route of Japanese Fleet Attacking Pearl Harbor</a:t>
            </a:r>
          </a:p>
        </p:txBody>
      </p:sp>
      <p:pic>
        <p:nvPicPr>
          <p:cNvPr id="29701" name="Picture 5" descr="PearlHarborCarrier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43075"/>
            <a:ext cx="7229475" cy="511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Waves of the Attack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5029200" cy="4267200"/>
          </a:xfrm>
        </p:spPr>
        <p:txBody>
          <a:bodyPr/>
          <a:lstStyle/>
          <a:p>
            <a:r>
              <a:rPr lang="en-US" sz="2600" dirty="0"/>
              <a:t>First wave, 182 planes</a:t>
            </a:r>
          </a:p>
          <a:p>
            <a:r>
              <a:rPr lang="en-US" sz="2600" dirty="0"/>
              <a:t>Second wave, 171 planes</a:t>
            </a:r>
          </a:p>
        </p:txBody>
      </p:sp>
      <p:pic>
        <p:nvPicPr>
          <p:cNvPr id="31752" name="Picture 8" descr="File:Pearlmap1.pn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65737" y="1752600"/>
            <a:ext cx="3878263" cy="5105400"/>
          </a:xfrm>
          <a:noFill/>
          <a:ln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916865"/>
            <a:ext cx="5181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Battleship USS Arizona</a:t>
            </a:r>
            <a:endParaRPr lang="en-US" dirty="0"/>
          </a:p>
        </p:txBody>
      </p:sp>
      <p:pic>
        <p:nvPicPr>
          <p:cNvPr id="33797" name="Picture 5" descr="DN-SD-06-09336"/>
          <p:cNvPicPr>
            <a:picLocks noChangeAspect="1" noChangeArrowheads="1"/>
          </p:cNvPicPr>
          <p:nvPr/>
        </p:nvPicPr>
        <p:blipFill rotWithShape="1">
          <a:blip r:embed="rId2" cstate="print"/>
          <a:srcRect l="10034" r="11043"/>
          <a:stretch/>
        </p:blipFill>
        <p:spPr bwMode="auto">
          <a:xfrm>
            <a:off x="4697969" y="1745673"/>
            <a:ext cx="4348716" cy="359092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/>
          <a:stretch/>
        </p:blipFill>
        <p:spPr>
          <a:xfrm>
            <a:off x="0" y="1752600"/>
            <a:ext cx="4741328" cy="3590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406678"/>
            <a:ext cx="6276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U.S. Pacific fleet nearly destroyed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Japan now able to conquer more lands without fear of U.S. resistance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Silver Lining?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3581400" cy="4764087"/>
          </a:xfrm>
        </p:spPr>
        <p:txBody>
          <a:bodyPr/>
          <a:lstStyle/>
          <a:p>
            <a:r>
              <a:rPr lang="en-US" altLang="en-US" dirty="0"/>
              <a:t>What kind of ship, which would prove to be the most important in the war, was not at Pearl Harbor</a:t>
            </a:r>
            <a:r>
              <a:rPr lang="en-US" altLang="en-US" dirty="0" smtClean="0"/>
              <a:t>?</a:t>
            </a:r>
          </a:p>
          <a:p>
            <a:r>
              <a:rPr lang="en-US" dirty="0" smtClean="0"/>
              <a:t>Aircraft carriers</a:t>
            </a:r>
            <a:endParaRPr lang="en-US" dirty="0"/>
          </a:p>
        </p:txBody>
      </p:sp>
      <p:pic>
        <p:nvPicPr>
          <p:cNvPr id="43013" name="Picture 5" descr="USSTicondero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876800" cy="381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0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</a:t>
            </a:r>
            <a:r>
              <a:rPr lang="en-US" dirty="0" smtClean="0"/>
              <a:t>Victories (#3)</a:t>
            </a: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257" y="1584279"/>
            <a:ext cx="6553200" cy="4343400"/>
          </a:xfrm>
        </p:spPr>
        <p:txBody>
          <a:bodyPr/>
          <a:lstStyle/>
          <a:p>
            <a:r>
              <a:rPr lang="en-US" sz="2600" dirty="0"/>
              <a:t>Japan also attacks Hong Kong, Thailand, and Guam and Wake </a:t>
            </a:r>
            <a:r>
              <a:rPr lang="en-US" sz="2600" dirty="0" smtClean="0"/>
              <a:t>Island (US-controlled islands) at same time as Pearl Harbor</a:t>
            </a:r>
            <a:endParaRPr lang="en-US" sz="2600" dirty="0"/>
          </a:p>
          <a:p>
            <a:r>
              <a:rPr lang="en-US" sz="2600" dirty="0" smtClean="0"/>
              <a:t>The </a:t>
            </a:r>
            <a:r>
              <a:rPr lang="en-US" sz="2600" dirty="0"/>
              <a:t>Philippines</a:t>
            </a:r>
          </a:p>
          <a:p>
            <a:pPr lvl="1"/>
            <a:r>
              <a:rPr lang="en-US" dirty="0"/>
              <a:t>Japanese attack Philippine Islands defended by U.S., Filipino </a:t>
            </a:r>
            <a:r>
              <a:rPr lang="en-US" dirty="0" smtClean="0"/>
              <a:t>troops</a:t>
            </a:r>
          </a:p>
          <a:p>
            <a:pPr lvl="1"/>
            <a:r>
              <a:rPr lang="en-US" dirty="0" smtClean="0"/>
              <a:t>General Douglas MacArthur escapes via submarine to Australia and vows to return</a:t>
            </a:r>
            <a:endParaRPr lang="en-US" dirty="0"/>
          </a:p>
          <a:p>
            <a:pPr lvl="1"/>
            <a:r>
              <a:rPr lang="en-US" dirty="0" smtClean="0"/>
              <a:t>Philippines falls </a:t>
            </a:r>
            <a:r>
              <a:rPr lang="en-US" dirty="0"/>
              <a:t>to </a:t>
            </a:r>
            <a:r>
              <a:rPr lang="en-US" dirty="0" smtClean="0"/>
              <a:t>Japan </a:t>
            </a:r>
            <a:r>
              <a:rPr lang="en-US" dirty="0"/>
              <a:t>in </a:t>
            </a:r>
            <a:r>
              <a:rPr lang="en-US" dirty="0" smtClean="0"/>
              <a:t>1942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29"/>
          <a:stretch/>
        </p:blipFill>
        <p:spPr>
          <a:xfrm>
            <a:off x="6172200" y="1638338"/>
            <a:ext cx="2971800" cy="4456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Gains in Many </a:t>
            </a:r>
            <a:r>
              <a:rPr lang="en-US" dirty="0" smtClean="0"/>
              <a:t>Places (#3)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662092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Japan </a:t>
            </a:r>
            <a:r>
              <a:rPr lang="en-US" sz="2600" dirty="0"/>
              <a:t>conquers </a:t>
            </a:r>
            <a:r>
              <a:rPr lang="en-US" sz="2600" dirty="0" smtClean="0"/>
              <a:t>British Singapore and the </a:t>
            </a:r>
            <a:r>
              <a:rPr lang="en-US" sz="2600" dirty="0"/>
              <a:t>Dutch East Indies which </a:t>
            </a:r>
            <a:r>
              <a:rPr lang="en-US" sz="2600" dirty="0" smtClean="0"/>
              <a:t>are </a:t>
            </a:r>
            <a:r>
              <a:rPr lang="en-US" sz="2600" dirty="0"/>
              <a:t>rich in minerals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Japan captures </a:t>
            </a:r>
            <a:r>
              <a:rPr lang="en-US" sz="2600" dirty="0" smtClean="0"/>
              <a:t>Burma, which threatens </a:t>
            </a:r>
            <a:r>
              <a:rPr lang="en-US" sz="2600" dirty="0"/>
              <a:t>India, Britain’s main possession in </a:t>
            </a:r>
            <a:r>
              <a:rPr lang="en-US" sz="2600" dirty="0" smtClean="0"/>
              <a:t>Asia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Japanese forces treat conquered peoples and prisoners of war brutally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16" y="1823588"/>
            <a:ext cx="4130884" cy="480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46"/>
          <a:stretch/>
        </p:blipFill>
        <p:spPr>
          <a:xfrm>
            <a:off x="152400" y="157716"/>
            <a:ext cx="8836891" cy="6700284"/>
          </a:xfrm>
        </p:spPr>
      </p:pic>
    </p:spTree>
    <p:extLst>
      <p:ext uri="{BB962C8B-B14F-4D97-AF65-F5344CB8AC3E}">
        <p14:creationId xmlns:p14="http://schemas.microsoft.com/office/powerpoint/2010/main" val="34434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686800" cy="17526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Bataan Death March</a:t>
            </a:r>
            <a:br>
              <a:rPr lang="en-US" altLang="en-US" sz="3600" dirty="0"/>
            </a:br>
            <a:endParaRPr lang="en-US" altLang="en-US" sz="36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348" y="1066800"/>
            <a:ext cx="5318052" cy="5486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r>
              <a:rPr lang="en-US" altLang="en-US" sz="2300" dirty="0"/>
              <a:t>W</a:t>
            </a:r>
            <a:r>
              <a:rPr lang="en-US" altLang="en-US" sz="2300" dirty="0" smtClean="0"/>
              <a:t>hen Japan conquered the Philippines they marched 75,000 U.S. and Filipino captured </a:t>
            </a:r>
            <a:r>
              <a:rPr lang="en-US" altLang="en-US" sz="2300" dirty="0"/>
              <a:t>soldiers miles </a:t>
            </a:r>
            <a:r>
              <a:rPr lang="en-US" altLang="en-US" sz="2300" dirty="0" smtClean="0"/>
              <a:t>to </a:t>
            </a:r>
            <a:r>
              <a:rPr lang="en-US" altLang="en-US" sz="2300" dirty="0"/>
              <a:t>prisoner of war </a:t>
            </a:r>
            <a:r>
              <a:rPr lang="en-US" altLang="en-US" sz="2300" dirty="0" smtClean="0"/>
              <a:t>camps </a:t>
            </a:r>
            <a:r>
              <a:rPr lang="en-US" altLang="en-US" sz="2300" dirty="0"/>
              <a:t>and thousands </a:t>
            </a:r>
            <a:r>
              <a:rPr lang="en-US" altLang="en-US" sz="2300" dirty="0" smtClean="0"/>
              <a:t>died </a:t>
            </a:r>
            <a:r>
              <a:rPr lang="en-US" altLang="en-US" sz="2300" dirty="0"/>
              <a:t>along the </a:t>
            </a:r>
            <a:r>
              <a:rPr lang="en-US" altLang="en-US" sz="2300" dirty="0" smtClean="0"/>
              <a:t>way</a:t>
            </a:r>
          </a:p>
          <a:p>
            <a:r>
              <a:rPr lang="en-US" altLang="en-US" sz="2300" dirty="0"/>
              <a:t>Beheadings, cut </a:t>
            </a:r>
            <a:r>
              <a:rPr lang="en-US" altLang="en-US" sz="2300" dirty="0" smtClean="0"/>
              <a:t>throats, casual shootings, bayonet </a:t>
            </a:r>
            <a:r>
              <a:rPr lang="en-US" altLang="en-US" sz="2300" dirty="0"/>
              <a:t>stabbings, </a:t>
            </a:r>
            <a:r>
              <a:rPr lang="en-US" altLang="en-US" sz="2300" dirty="0" smtClean="0"/>
              <a:t>numerous </a:t>
            </a:r>
            <a:r>
              <a:rPr lang="en-US" altLang="en-US" sz="2300" dirty="0"/>
              <a:t>rifle butt beatings and a deliberate refusal to allow the prisoners food or water while keeping them continually marching for nearly a week in tropical </a:t>
            </a:r>
            <a:r>
              <a:rPr lang="en-US" altLang="en-US" sz="2300" dirty="0" smtClean="0"/>
              <a:t>heat</a:t>
            </a:r>
            <a:endParaRPr lang="en-US" altLang="en-US" sz="2300" dirty="0"/>
          </a:p>
          <a:p>
            <a:endParaRPr lang="en-US" altLang="en-US" sz="2300" dirty="0" smtClean="0"/>
          </a:p>
        </p:txBody>
      </p:sp>
      <p:pic>
        <p:nvPicPr>
          <p:cNvPr id="44036" name="Picture 4" descr="Bataandeathmarc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497" y="4191000"/>
            <a:ext cx="32665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taan_Death_March_rou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85909" y="122703"/>
            <a:ext cx="3263113" cy="40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NA_127-N-11454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6879" r="-104"/>
          <a:stretch/>
        </p:blipFill>
        <p:spPr bwMode="auto">
          <a:xfrm>
            <a:off x="0" y="1978231"/>
            <a:ext cx="4526478" cy="4308475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Pictures of the Bataan Death March</a:t>
            </a:r>
          </a:p>
        </p:txBody>
      </p:sp>
      <p:pic>
        <p:nvPicPr>
          <p:cNvPr id="24581" name="Picture 5" descr="March_of_Death_from_Bataan_to_the_prison_camp_-_Dead_soldi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26479" y="2346563"/>
            <a:ext cx="4617522" cy="3463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34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Isolationism (#1)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5300662" cy="4191000"/>
          </a:xfrm>
        </p:spPr>
        <p:txBody>
          <a:bodyPr/>
          <a:lstStyle/>
          <a:p>
            <a:r>
              <a:rPr lang="en-US" sz="2400" dirty="0" smtClean="0"/>
              <a:t>U.S. practices isolationism in the 1930s</a:t>
            </a:r>
          </a:p>
          <a:p>
            <a:r>
              <a:rPr lang="en-US" sz="2400" u="sng" dirty="0" smtClean="0"/>
              <a:t>Neutrality Acts</a:t>
            </a:r>
            <a:r>
              <a:rPr lang="en-US" sz="2400" dirty="0" smtClean="0"/>
              <a:t> – </a:t>
            </a:r>
          </a:p>
          <a:p>
            <a:pPr lvl="1"/>
            <a:r>
              <a:rPr lang="en-US" sz="2400" dirty="0" smtClean="0"/>
              <a:t>series of laws passed by the U.S. between 1935 and 1937 that made it illegal to sell arms or lend money to nations at war</a:t>
            </a:r>
          </a:p>
          <a:p>
            <a:r>
              <a:rPr lang="en-US" sz="2400" u="sng" dirty="0" smtClean="0"/>
              <a:t>Cash and Carry provision</a:t>
            </a:r>
            <a:r>
              <a:rPr lang="en-US" sz="2400" dirty="0" smtClean="0"/>
              <a:t> – added to the Neutrality Acts in 1939, it allowed the Allies to buy American arms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8556"/>
            <a:ext cx="3657600" cy="444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1"/>
            <a:ext cx="3387725" cy="5029200"/>
          </a:xfrm>
        </p:spPr>
        <p:txBody>
          <a:bodyPr/>
          <a:lstStyle/>
          <a:p>
            <a:r>
              <a:rPr lang="en-US" sz="3400" dirty="0"/>
              <a:t>Propaganda Poster in the U.S. after the Bataan Death March</a:t>
            </a:r>
          </a:p>
        </p:txBody>
      </p:sp>
      <p:pic>
        <p:nvPicPr>
          <p:cNvPr id="22533" name="Picture 5" descr="Anti-Japan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73690" y="302525"/>
            <a:ext cx="5006212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82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Bataan Death March Memorial</a:t>
            </a:r>
            <a:br>
              <a:rPr lang="en-US" sz="3400"/>
            </a:br>
            <a:r>
              <a:rPr lang="en-US" sz="3400"/>
              <a:t>“The Battling Bastards of Bataan”</a:t>
            </a:r>
          </a:p>
        </p:txBody>
      </p:sp>
      <p:pic>
        <p:nvPicPr>
          <p:cNvPr id="27653" name="Picture 5" descr="Death_March_Memo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43075"/>
            <a:ext cx="6819900" cy="511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92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Doolittle Raid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28600"/>
            <a:ext cx="4572000" cy="640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U.S. bombers attack Tokyo and other Japanese cities in April </a:t>
            </a:r>
            <a:r>
              <a:rPr lang="en-US" sz="2400" dirty="0" smtClean="0"/>
              <a:t>1942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(Here Lt. Col. James H. Doolittle wires a Japanese medal to a bomb, for "return" to its originators in the first U.S. air raid on the Japanese h</a:t>
            </a:r>
            <a:r>
              <a:rPr lang="en-US" sz="2400" dirty="0" smtClean="0"/>
              <a:t>ome </a:t>
            </a:r>
            <a:r>
              <a:rPr lang="en-US" sz="2400" dirty="0"/>
              <a:t>i</a:t>
            </a:r>
            <a:r>
              <a:rPr lang="en-US" sz="2400" dirty="0" smtClean="0"/>
              <a:t>slands)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Raiders low on fuel had to ditch planes in China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Raid </a:t>
            </a:r>
            <a:r>
              <a:rPr lang="en-US" sz="2400" dirty="0"/>
              <a:t>does little damage, but shows that Japan is </a:t>
            </a:r>
            <a:r>
              <a:rPr lang="en-US" sz="2400" dirty="0" smtClean="0"/>
              <a:t>vulnerable, and improves U.S. morale on the </a:t>
            </a:r>
            <a:r>
              <a:rPr lang="en-US" sz="2400" dirty="0" err="1" smtClean="0"/>
              <a:t>homefront</a:t>
            </a:r>
            <a:endParaRPr lang="en-US" sz="2400" dirty="0"/>
          </a:p>
        </p:txBody>
      </p:sp>
      <p:pic>
        <p:nvPicPr>
          <p:cNvPr id="10246" name="Picture 6" descr="Doolittle_LtCol_i0245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676400"/>
            <a:ext cx="3522663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096962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Battle of Coral Sea (#4)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087" y="1828800"/>
            <a:ext cx="4794913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u="sng" dirty="0"/>
              <a:t>Battle of the Coral </a:t>
            </a:r>
            <a:r>
              <a:rPr lang="en-US" altLang="en-US" sz="2600" u="sng" dirty="0" smtClean="0"/>
              <a:t>Sea</a:t>
            </a:r>
            <a:r>
              <a:rPr lang="en-US" altLang="en-US" sz="2600" dirty="0" smtClean="0"/>
              <a:t>—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U.S. stops </a:t>
            </a:r>
            <a:r>
              <a:rPr lang="en-US" altLang="en-US" dirty="0"/>
              <a:t>Japanese advance, May </a:t>
            </a:r>
            <a:r>
              <a:rPr lang="en-US" altLang="en-US" dirty="0" smtClean="0"/>
              <a:t>1942 (1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time Japanese were stopped in WWII)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Prevented invasion of Australia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naval battle where ships were not in sight of each other and all the fighting was done by planes from aircraft carriers</a:t>
            </a:r>
          </a:p>
        </p:txBody>
      </p:sp>
      <p:pic>
        <p:nvPicPr>
          <p:cNvPr id="45060" name="Picture 4" descr="Battle of Coral S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42661"/>
          <a:stretch/>
        </p:blipFill>
        <p:spPr bwMode="auto">
          <a:xfrm>
            <a:off x="5053743" y="1447800"/>
            <a:ext cx="409145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64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435725" cy="762000"/>
          </a:xfrm>
        </p:spPr>
        <p:txBody>
          <a:bodyPr/>
          <a:lstStyle/>
          <a:p>
            <a:r>
              <a:rPr lang="en-US" sz="3600" dirty="0" smtClean="0"/>
              <a:t>New Kind of Naval Warfare</a:t>
            </a:r>
            <a:endParaRPr lang="en-US" sz="3600" dirty="0"/>
          </a:p>
        </p:txBody>
      </p:sp>
      <p:pic>
        <p:nvPicPr>
          <p:cNvPr id="40970" name="Picture 10" descr="MCj01494190000[1]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609600" y="2794083"/>
            <a:ext cx="12731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1" descr="MCj014941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96200" y="2812885"/>
            <a:ext cx="1089025" cy="774700"/>
          </a:xfrm>
          <a:prstGeom prst="rect">
            <a:avLst/>
          </a:prstGeom>
          <a:noFill/>
        </p:spPr>
      </p:pic>
      <p:pic>
        <p:nvPicPr>
          <p:cNvPr id="40972" name="Picture 12" descr="MCj014941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48400" y="1918442"/>
            <a:ext cx="1089025" cy="774700"/>
          </a:xfrm>
          <a:prstGeom prst="rect">
            <a:avLst/>
          </a:prstGeom>
          <a:noFill/>
        </p:spPr>
      </p:pic>
      <p:pic>
        <p:nvPicPr>
          <p:cNvPr id="40973" name="Picture 13" descr="MCj014941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48400" y="2794660"/>
            <a:ext cx="1089025" cy="774700"/>
          </a:xfrm>
          <a:prstGeom prst="rect">
            <a:avLst/>
          </a:prstGeom>
          <a:noFill/>
        </p:spPr>
      </p:pic>
      <p:pic>
        <p:nvPicPr>
          <p:cNvPr id="40974" name="Picture 14" descr="MCj01494190000[1]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762000" y="1918442"/>
            <a:ext cx="12731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15" descr="MCj01494190000[1]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1941162" y="2152980"/>
            <a:ext cx="12731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6" name="Picture 16" descr="MCj01494190000[1]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1882775" y="3035300"/>
            <a:ext cx="12731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0945" y="3810000"/>
            <a:ext cx="868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Reconnaissance planes from aircraft carriers search for enemy task forces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When enemy found, bombers are sent to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Bombers </a:t>
            </a:r>
            <a:r>
              <a:rPr lang="en-US" sz="2200" dirty="0"/>
              <a:t>do not engage each other, but pass each other on the way to the enemy aircraft </a:t>
            </a:r>
            <a:r>
              <a:rPr lang="en-US" sz="2200" dirty="0" smtClean="0"/>
              <a:t>carrier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Fighters and anti-aircraft guns defended the ships against bombers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Ships never close enough to see each other or shoot at each other</a:t>
            </a:r>
            <a:endParaRPr lang="en-US" sz="2200" dirty="0"/>
          </a:p>
        </p:txBody>
      </p:sp>
      <p:pic>
        <p:nvPicPr>
          <p:cNvPr id="12" name="Picture 11" descr="MCj014941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19998" y="1918442"/>
            <a:ext cx="1089025" cy="77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6185E-6 L 0.69167 -0.0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-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3237E-6 L 0.65833 2.832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91329E-6 L 0.69705 -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0.68038 2.5346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1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9 -0.00278 L -0.56788 -0.058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-27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62812E-6 L -0.62622 -0.000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19" y="-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19981E-6 L -0.70122 -0.044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69" y="-222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21 -0.00278 L -0.80955 -0.036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-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4149725" cy="1216025"/>
          </a:xfrm>
        </p:spPr>
        <p:txBody>
          <a:bodyPr/>
          <a:lstStyle/>
          <a:p>
            <a:r>
              <a:rPr lang="en-US" dirty="0"/>
              <a:t>The Allies Strike </a:t>
            </a:r>
            <a:r>
              <a:rPr lang="en-US" dirty="0" smtClean="0"/>
              <a:t>Back (#5)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1676400"/>
            <a:ext cx="4876800" cy="4343400"/>
          </a:xfrm>
        </p:spPr>
        <p:txBody>
          <a:bodyPr/>
          <a:lstStyle/>
          <a:p>
            <a:pPr lvl="1"/>
            <a:r>
              <a:rPr lang="en-US" sz="2500" dirty="0" smtClean="0"/>
              <a:t>Japan sends </a:t>
            </a:r>
            <a:r>
              <a:rPr lang="en-US" sz="2500" dirty="0"/>
              <a:t>powerful fleet to capture Midway </a:t>
            </a:r>
            <a:r>
              <a:rPr lang="en-US" sz="2500" dirty="0" smtClean="0"/>
              <a:t>Island</a:t>
            </a:r>
            <a:endParaRPr lang="en-US" sz="2500" dirty="0"/>
          </a:p>
          <a:p>
            <a:pPr lvl="1"/>
            <a:r>
              <a:rPr lang="en-US" sz="2500" dirty="0"/>
              <a:t>Battle of </a:t>
            </a:r>
            <a:r>
              <a:rPr lang="en-US" sz="2500" dirty="0" smtClean="0"/>
              <a:t>Midway—</a:t>
            </a:r>
          </a:p>
          <a:p>
            <a:pPr lvl="2"/>
            <a:r>
              <a:rPr lang="en-US" sz="2400" dirty="0" smtClean="0"/>
              <a:t>US destroyed all 4 of Japan’s </a:t>
            </a:r>
            <a:r>
              <a:rPr lang="en-US" sz="2400" dirty="0"/>
              <a:t>aircraft carriers causing Japan to </a:t>
            </a:r>
            <a:r>
              <a:rPr lang="en-US" sz="2400" dirty="0" smtClean="0"/>
              <a:t>retreat</a:t>
            </a:r>
          </a:p>
          <a:p>
            <a:pPr lvl="2"/>
            <a:r>
              <a:rPr lang="en-US" sz="2400" dirty="0" smtClean="0"/>
              <a:t>This is the turning point in the war in the Pacific</a:t>
            </a:r>
            <a:endParaRPr lang="en-US" sz="2400" dirty="0"/>
          </a:p>
        </p:txBody>
      </p:sp>
      <p:pic>
        <p:nvPicPr>
          <p:cNvPr id="4" name="Picture 4" descr="Midway_beingattacked5June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29752"/>
            <a:ext cx="4335832" cy="304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8161"/>
            <a:ext cx="4335832" cy="3297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8" y="165265"/>
            <a:ext cx="5030029" cy="63337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81" y="152400"/>
            <a:ext cx="4118919" cy="2743200"/>
          </a:xfrm>
          <a:prstGeom prst="rect">
            <a:avLst/>
          </a:prstGeom>
        </p:spPr>
      </p:pic>
      <p:pic>
        <p:nvPicPr>
          <p:cNvPr id="1026" name="Picture 2" descr="http://upload.wikimedia.org/wikipedia/en/9/9c/USS_Enterprise,_194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81" y="3387811"/>
            <a:ext cx="4118917" cy="308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5081" y="2895600"/>
            <a:ext cx="411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hlinkClick r:id="rId6"/>
              </a:rPr>
              <a:t>Battle of Midway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664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4468647" cy="1216025"/>
          </a:xfrm>
        </p:spPr>
        <p:txBody>
          <a:bodyPr/>
          <a:lstStyle/>
          <a:p>
            <a:r>
              <a:rPr lang="en-US" dirty="0"/>
              <a:t>An Allied </a:t>
            </a:r>
            <a:r>
              <a:rPr lang="en-US" dirty="0" smtClean="0"/>
              <a:t>Offensive (#6)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7987" y="1905000"/>
            <a:ext cx="4648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MacArthur’s i</a:t>
            </a:r>
            <a:r>
              <a:rPr lang="en-US" sz="2400" dirty="0" smtClean="0"/>
              <a:t>sland-hopping </a:t>
            </a:r>
            <a:r>
              <a:rPr lang="en-US" sz="2400" dirty="0"/>
              <a:t>p</a:t>
            </a:r>
            <a:r>
              <a:rPr lang="en-US" sz="2400" dirty="0" smtClean="0"/>
              <a:t>lan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Douglas MacArthur—American army commander in the </a:t>
            </a:r>
            <a:r>
              <a:rPr lang="en-US" sz="2400" dirty="0" smtClean="0"/>
              <a:t>Pacific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“island-hopping” –  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move past Japanese strongholds </a:t>
            </a:r>
            <a:r>
              <a:rPr lang="en-US" sz="2400" dirty="0"/>
              <a:t>in order to attack </a:t>
            </a:r>
            <a:r>
              <a:rPr lang="en-US" sz="2400" dirty="0" smtClean="0"/>
              <a:t>weaker bases, and get closer to Japan to eventually attack it</a:t>
            </a:r>
            <a:endParaRPr lang="en-US" sz="2400" dirty="0"/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23602"/>
            <a:ext cx="3124200" cy="2533846"/>
          </a:xfrm>
          <a:noFill/>
          <a:ln/>
        </p:spPr>
      </p:pic>
      <p:pic>
        <p:nvPicPr>
          <p:cNvPr id="13318" name="Picture 6" descr="MCj014951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25913"/>
            <a:ext cx="1336675" cy="2732087"/>
          </a:xfrm>
          <a:prstGeom prst="rect">
            <a:avLst/>
          </a:prstGeom>
          <a:noFill/>
        </p:spPr>
      </p:pic>
      <p:pic>
        <p:nvPicPr>
          <p:cNvPr id="6" name="Picture 4" descr="pacific_theater_1941_4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22" y="2438400"/>
            <a:ext cx="410067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4462837" cy="1216025"/>
          </a:xfrm>
        </p:spPr>
        <p:txBody>
          <a:bodyPr/>
          <a:lstStyle/>
          <a:p>
            <a:r>
              <a:rPr lang="en-US" sz="3600" dirty="0" smtClean="0"/>
              <a:t>Battle of Guadalcanal (#7)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080" y="1642605"/>
            <a:ext cx="4186238" cy="4267200"/>
          </a:xfrm>
        </p:spPr>
        <p:txBody>
          <a:bodyPr/>
          <a:lstStyle/>
          <a:p>
            <a:r>
              <a:rPr lang="en-US" sz="2400" dirty="0" smtClean="0"/>
              <a:t>The Japanese were building an airbase on the island of Guadalcanal</a:t>
            </a:r>
          </a:p>
          <a:p>
            <a:r>
              <a:rPr lang="en-US" sz="2400" dirty="0" smtClean="0"/>
              <a:t>In August 1942 thousands of marines stormed the island</a:t>
            </a:r>
          </a:p>
          <a:p>
            <a:r>
              <a:rPr lang="en-US" sz="2400" dirty="0" smtClean="0"/>
              <a:t>In 6 months of fighting the Japanese lost 24,000 of the 36,000 soldiers defending the island</a:t>
            </a:r>
          </a:p>
          <a:p>
            <a:r>
              <a:rPr lang="en-US" sz="2400" dirty="0" smtClean="0"/>
              <a:t>“</a:t>
            </a:r>
            <a:r>
              <a:rPr lang="en-US" sz="2400" dirty="0" smtClean="0">
                <a:hlinkClick r:id="rId2"/>
              </a:rPr>
              <a:t>The Island of Death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3" name="Picture 5" descr="Marines_rest_in_the_field_on_Guadalcanal"/>
          <p:cNvPicPr>
            <a:picLocks noChangeAspect="1" noChangeArrowheads="1"/>
          </p:cNvPicPr>
          <p:nvPr/>
        </p:nvPicPr>
        <p:blipFill rotWithShape="1">
          <a:blip r:embed="rId3" cstate="print"/>
          <a:srcRect t="13046"/>
          <a:stretch/>
        </p:blipFill>
        <p:spPr bwMode="auto">
          <a:xfrm>
            <a:off x="4539037" y="13085"/>
            <a:ext cx="4604963" cy="324518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r="17264"/>
          <a:stretch/>
        </p:blipFill>
        <p:spPr>
          <a:xfrm>
            <a:off x="4539037" y="3258271"/>
            <a:ext cx="4604963" cy="3566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13135" cy="1216025"/>
          </a:xfrm>
        </p:spPr>
        <p:txBody>
          <a:bodyPr/>
          <a:lstStyle/>
          <a:p>
            <a:r>
              <a:rPr lang="en-US" altLang="en-US" dirty="0" smtClean="0"/>
              <a:t>The U.S. Aids Its Allies (#1)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752600"/>
            <a:ext cx="5334000" cy="50292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altLang="en-US" sz="2400" dirty="0" smtClean="0"/>
              <a:t>Most Americans want to avoid war (isolationism)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Roosevelt fears that if Allies fall, U.S. would have to fight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He hopes to strengthen Allies so they can resist Germany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u="sng" dirty="0" smtClean="0"/>
              <a:t>Lend-Lease Act</a:t>
            </a:r>
            <a:r>
              <a:rPr lang="en-US" altLang="en-US" sz="2400" dirty="0" smtClean="0"/>
              <a:t>—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 smtClean="0"/>
              <a:t>passed in March 1941, it allowed the U.S. to loan weapons and other supplies to countries fighting Germany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41" y="2286000"/>
            <a:ext cx="3838094" cy="314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1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File:President Franklin D. Roosevelt-19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1" r="3711"/>
          <a:stretch/>
        </p:blipFill>
        <p:spPr bwMode="auto">
          <a:xfrm>
            <a:off x="0" y="1905000"/>
            <a:ext cx="4868822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457200" y="228600"/>
            <a:ext cx="52578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Arial" charset="0"/>
              </a:rPr>
              <a:t>President Franklin D. Roosevelt signs the Lend-Lease bill to give aid to Britain and China (1941)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18" y="1905000"/>
            <a:ext cx="425248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89792"/>
            <a:ext cx="8335263" cy="6011008"/>
          </a:xfrm>
        </p:spPr>
      </p:pic>
    </p:spTree>
    <p:extLst>
      <p:ext uri="{BB962C8B-B14F-4D97-AF65-F5344CB8AC3E}">
        <p14:creationId xmlns:p14="http://schemas.microsoft.com/office/powerpoint/2010/main" val="3775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U.S. Aids Its Allies (#1)</a:t>
            </a:r>
          </a:p>
        </p:txBody>
      </p:sp>
      <p:pic>
        <p:nvPicPr>
          <p:cNvPr id="45059" name="Picture 6" descr="File:Prince of Wales-5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133600"/>
            <a:ext cx="4514370" cy="3581400"/>
          </a:xfrm>
          <a:noFill/>
        </p:spPr>
      </p:pic>
      <p:sp>
        <p:nvSpPr>
          <p:cNvPr id="4506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828800"/>
            <a:ext cx="4572000" cy="4530725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altLang="en-US" sz="2400" dirty="0" smtClean="0"/>
              <a:t>Roosevelt and Churchill meet before U.S. enters the war, and issue a statement of principles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u="sng" dirty="0" smtClean="0"/>
              <a:t>Atlantic Charter</a:t>
            </a:r>
            <a:r>
              <a:rPr lang="en-US" altLang="en-US" sz="2400" dirty="0" smtClean="0"/>
              <a:t>—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 smtClean="0"/>
              <a:t>supports free trade, right to form own government, and serves as the Allies peace plan for after the war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What does this sound similar to? </a:t>
            </a:r>
          </a:p>
        </p:txBody>
      </p:sp>
    </p:spTree>
    <p:extLst>
      <p:ext uri="{BB962C8B-B14F-4D97-AF65-F5344CB8AC3E}">
        <p14:creationId xmlns:p14="http://schemas.microsoft.com/office/powerpoint/2010/main" val="13491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216025"/>
          </a:xfrm>
        </p:spPr>
        <p:txBody>
          <a:bodyPr/>
          <a:lstStyle/>
          <a:p>
            <a:r>
              <a:rPr lang="en-US" sz="3600" dirty="0" smtClean="0"/>
              <a:t>Undeclared Naval War with Germany</a:t>
            </a:r>
            <a:endParaRPr lang="en-US" sz="3600" dirty="0"/>
          </a:p>
        </p:txBody>
      </p:sp>
      <p:pic>
        <p:nvPicPr>
          <p:cNvPr id="5" name="ClipArt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707649"/>
            <a:ext cx="3924300" cy="24649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9638" y="1766983"/>
            <a:ext cx="4424362" cy="4800600"/>
          </a:xfrm>
        </p:spPr>
        <p:txBody>
          <a:bodyPr/>
          <a:lstStyle/>
          <a:p>
            <a:r>
              <a:rPr lang="en-US" sz="2400" dirty="0" smtClean="0"/>
              <a:t>Hitler orders his U-boats to sink any U.S. ships supplying the Allies</a:t>
            </a:r>
          </a:p>
          <a:p>
            <a:r>
              <a:rPr lang="en-US" sz="2400" dirty="0" smtClean="0"/>
              <a:t>An undeclared naval war goes on for months before the U.S. enters the war</a:t>
            </a:r>
          </a:p>
          <a:p>
            <a:r>
              <a:rPr lang="en-US" sz="2400" dirty="0" smtClean="0"/>
              <a:t>USS Reuben James is the first U.S. naval vessel sunk in the war (in October 1941)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67283"/>
            <a:ext cx="4038600" cy="269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 16, Section 2 Introduction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839200" cy="4267200"/>
          </a:xfrm>
        </p:spPr>
        <p:txBody>
          <a:bodyPr/>
          <a:lstStyle/>
          <a:p>
            <a:r>
              <a:rPr lang="en-US" dirty="0"/>
              <a:t>Japan attacks Pearl Harbor in Hawaii and brings the United States into World War II</a:t>
            </a:r>
          </a:p>
        </p:txBody>
      </p:sp>
      <p:pic>
        <p:nvPicPr>
          <p:cNvPr id="4" name="Picture 4" descr="pearl-harbor-100days-g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84464"/>
            <a:ext cx="4953000" cy="39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 and the </a:t>
            </a:r>
            <a:r>
              <a:rPr lang="en-US" dirty="0" smtClean="0"/>
              <a:t>U.S. (#2)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6248400" cy="4267200"/>
          </a:xfrm>
        </p:spPr>
        <p:txBody>
          <a:bodyPr/>
          <a:lstStyle/>
          <a:p>
            <a:r>
              <a:rPr lang="en-US" sz="2400" dirty="0" smtClean="0"/>
              <a:t>US was sending aid for the Chinese resistance against Japan</a:t>
            </a:r>
          </a:p>
          <a:p>
            <a:r>
              <a:rPr lang="en-US" sz="2400" dirty="0" smtClean="0"/>
              <a:t>Japan </a:t>
            </a:r>
            <a:r>
              <a:rPr lang="en-US" sz="2400" dirty="0"/>
              <a:t>develops a plan for attacks on European colonies </a:t>
            </a:r>
            <a:r>
              <a:rPr lang="en-US" sz="2400" dirty="0" smtClean="0"/>
              <a:t>in Southeast Asia (to gain resources)</a:t>
            </a:r>
          </a:p>
          <a:p>
            <a:r>
              <a:rPr lang="en-US" sz="2400" dirty="0" smtClean="0"/>
              <a:t>US worried about the Philippines (which it controls)</a:t>
            </a:r>
            <a:endParaRPr lang="en-US" sz="2400" dirty="0"/>
          </a:p>
          <a:p>
            <a:r>
              <a:rPr lang="en-US" sz="2400" dirty="0"/>
              <a:t>In 1941 </a:t>
            </a:r>
            <a:r>
              <a:rPr lang="en-US" sz="2400" dirty="0" smtClean="0"/>
              <a:t>Pres. Roosevelt cut </a:t>
            </a:r>
            <a:r>
              <a:rPr lang="en-US" sz="2400" dirty="0"/>
              <a:t>off oil shipments to </a:t>
            </a:r>
            <a:r>
              <a:rPr lang="en-US" sz="2400" dirty="0" smtClean="0"/>
              <a:t>Japan when it invaded French Indochina in July 1941</a:t>
            </a:r>
            <a:endParaRPr lang="en-US" sz="2400" dirty="0"/>
          </a:p>
          <a:p>
            <a:pPr lvl="1"/>
            <a:r>
              <a:rPr lang="en-US" sz="2400" dirty="0"/>
              <a:t>Admiral </a:t>
            </a:r>
            <a:r>
              <a:rPr lang="en-US" sz="2400" dirty="0" err="1"/>
              <a:t>Isoroku</a:t>
            </a:r>
            <a:r>
              <a:rPr lang="en-US" sz="2400" dirty="0"/>
              <a:t> Yamamoto plans attack on U.S. fleet in Hawaii</a:t>
            </a:r>
          </a:p>
        </p:txBody>
      </p:sp>
      <p:pic>
        <p:nvPicPr>
          <p:cNvPr id="6150" name="Picture 6" descr="Isoroku_Yamamoto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08520" y="1981200"/>
            <a:ext cx="263548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904</TotalTime>
  <Words>995</Words>
  <Application>Microsoft Office PowerPoint</Application>
  <PresentationFormat>On-screen Show (4:3)</PresentationFormat>
  <Paragraphs>96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Profile</vt:lpstr>
      <vt:lpstr>Japan’s Pacific Campaign</vt:lpstr>
      <vt:lpstr>U.S. Isolationism (#1)</vt:lpstr>
      <vt:lpstr>The U.S. Aids Its Allies (#1)</vt:lpstr>
      <vt:lpstr>PowerPoint Presentation</vt:lpstr>
      <vt:lpstr>PowerPoint Presentation</vt:lpstr>
      <vt:lpstr>The U.S. Aids Its Allies (#1)</vt:lpstr>
      <vt:lpstr>Undeclared Naval War with Germany</vt:lpstr>
      <vt:lpstr>Ch. 16, Section 2 Introduction</vt:lpstr>
      <vt:lpstr>Japan and the U.S. (#2)</vt:lpstr>
      <vt:lpstr>Surprise Attack on Pearl Harbor</vt:lpstr>
      <vt:lpstr>Route of Japanese Fleet Attacking Pearl Harbor</vt:lpstr>
      <vt:lpstr>Waves of the Attack</vt:lpstr>
      <vt:lpstr>Battleship USS Arizona</vt:lpstr>
      <vt:lpstr>Silver Lining?</vt:lpstr>
      <vt:lpstr>Japanese Victories (#3)</vt:lpstr>
      <vt:lpstr>Gains in Many Places (#3)</vt:lpstr>
      <vt:lpstr>PowerPoint Presentation</vt:lpstr>
      <vt:lpstr>Bataan Death March </vt:lpstr>
      <vt:lpstr>Pictures of the Bataan Death March</vt:lpstr>
      <vt:lpstr>Propaganda Poster in the U.S. after the Bataan Death March</vt:lpstr>
      <vt:lpstr>Bataan Death March Memorial “The Battling Bastards of Bataan”</vt:lpstr>
      <vt:lpstr>Doolittle Raid</vt:lpstr>
      <vt:lpstr>Battle of Coral Sea (#4)</vt:lpstr>
      <vt:lpstr>New Kind of Naval Warfare</vt:lpstr>
      <vt:lpstr>The Allies Strike Back (#5)</vt:lpstr>
      <vt:lpstr>PowerPoint Presentation</vt:lpstr>
      <vt:lpstr>An Allied Offensive (#6)</vt:lpstr>
      <vt:lpstr>Battle of Guadalcanal (#7) </vt:lpstr>
    </vt:vector>
  </TitlesOfParts>
  <Company>OPS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Japan’s Pacific Campaing</dc:title>
  <dc:creator>Greg Yankey</dc:creator>
  <cp:lastModifiedBy>Leonard Jon</cp:lastModifiedBy>
  <cp:revision>74</cp:revision>
  <dcterms:created xsi:type="dcterms:W3CDTF">2009-05-12T13:18:16Z</dcterms:created>
  <dcterms:modified xsi:type="dcterms:W3CDTF">2014-03-11T17:42:13Z</dcterms:modified>
</cp:coreProperties>
</file>