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84" r:id="rId2"/>
    <p:sldId id="258" r:id="rId3"/>
    <p:sldId id="264" r:id="rId4"/>
    <p:sldId id="273" r:id="rId5"/>
    <p:sldId id="263" r:id="rId6"/>
    <p:sldId id="261" r:id="rId7"/>
    <p:sldId id="276" r:id="rId8"/>
    <p:sldId id="260" r:id="rId9"/>
    <p:sldId id="259" r:id="rId10"/>
    <p:sldId id="265" r:id="rId11"/>
    <p:sldId id="266" r:id="rId12"/>
    <p:sldId id="277" r:id="rId13"/>
    <p:sldId id="278" r:id="rId14"/>
    <p:sldId id="279" r:id="rId15"/>
    <p:sldId id="280" r:id="rId16"/>
    <p:sldId id="285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EFAEE-7AA3-42B2-9BFF-AA9C6F569A1A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1C403-6393-4CF5-A138-0879779FD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1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DC9-5D29-4433-9E6A-E2AD00EBB40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203-0007-4D4D-BBAA-8E490993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DC9-5D29-4433-9E6A-E2AD00EBB40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203-0007-4D4D-BBAA-8E490993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DC9-5D29-4433-9E6A-E2AD00EBB40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203-0007-4D4D-BBAA-8E490993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DC9-5D29-4433-9E6A-E2AD00EBB40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203-0007-4D4D-BBAA-8E490993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1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DC9-5D29-4433-9E6A-E2AD00EBB40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203-0007-4D4D-BBAA-8E490993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DC9-5D29-4433-9E6A-E2AD00EBB40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203-0007-4D4D-BBAA-8E490993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DC9-5D29-4433-9E6A-E2AD00EBB40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203-0007-4D4D-BBAA-8E490993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DC9-5D29-4433-9E6A-E2AD00EBB40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203-0007-4D4D-BBAA-8E490993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DC9-5D29-4433-9E6A-E2AD00EBB40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203-0007-4D4D-BBAA-8E490993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7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DC9-5D29-4433-9E6A-E2AD00EBB40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203-0007-4D4D-BBAA-8E490993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4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DC9-5D29-4433-9E6A-E2AD00EBB40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203-0007-4D4D-BBAA-8E490993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1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9DC9-5D29-4433-9E6A-E2AD00EBB40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6203-0007-4D4D-BBAA-8E490993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6" Type="http://schemas.microsoft.com/office/2007/relationships/hdphoto" Target="../media/hdphoto14.wdp"/><Relationship Id="rId5" Type="http://schemas.openxmlformats.org/officeDocument/2006/relationships/image" Target="../media/image28.jpeg"/><Relationship Id="rId10" Type="http://schemas.microsoft.com/office/2007/relationships/hdphoto" Target="../media/hdphoto15.wdp"/><Relationship Id="rId4" Type="http://schemas.microsoft.com/office/2007/relationships/hdphoto" Target="../media/hdphoto13.wdp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microsoft.com/office/2007/relationships/hdphoto" Target="../media/hdphoto17.wdp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0.wdp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23621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Modern World History</a:t>
            </a:r>
            <a:br>
              <a:rPr lang="en-US" b="1" dirty="0" smtClean="0"/>
            </a:br>
            <a:r>
              <a:rPr lang="en-US" b="1" dirty="0" smtClean="0"/>
              <a:t>Chapter 15, Section 3</a:t>
            </a:r>
            <a:br>
              <a:rPr lang="en-US" b="1" dirty="0" smtClean="0"/>
            </a:br>
            <a:r>
              <a:rPr lang="en-US" b="1" dirty="0" smtClean="0"/>
              <a:t>Unit 2, Assign. #5</a:t>
            </a:r>
            <a:br>
              <a:rPr lang="en-US" b="1" dirty="0" smtClean="0"/>
            </a:br>
            <a:r>
              <a:rPr lang="en-US" b="1" dirty="0" smtClean="0"/>
              <a:t>“Fascism Rises in Europe”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7" y="2667000"/>
            <a:ext cx="594592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4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09"/>
            <a:ext cx="5105400" cy="1143000"/>
          </a:xfrm>
        </p:spPr>
        <p:txBody>
          <a:bodyPr/>
          <a:lstStyle/>
          <a:p>
            <a:r>
              <a:rPr lang="en-US" b="1" dirty="0" smtClean="0"/>
              <a:t>Mein </a:t>
            </a:r>
            <a:r>
              <a:rPr lang="en-US" b="1" dirty="0" err="1" smtClean="0"/>
              <a:t>Kampf</a:t>
            </a:r>
            <a:r>
              <a:rPr lang="en-US" b="1" dirty="0" smtClean="0"/>
              <a:t> (#7)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5867400" cy="5486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Mein </a:t>
            </a:r>
            <a:r>
              <a:rPr lang="en-US" sz="2400" dirty="0" err="1" smtClean="0"/>
              <a:t>Kampf</a:t>
            </a:r>
            <a:r>
              <a:rPr lang="en-US" sz="2400" dirty="0" smtClean="0"/>
              <a:t> was written by Hitler while he was in jail for the failed Munich Putsch</a:t>
            </a:r>
          </a:p>
          <a:p>
            <a:r>
              <a:rPr lang="en-US" sz="2400" dirty="0" smtClean="0"/>
              <a:t>Outlined his basic beliefs and goals for Germany:</a:t>
            </a:r>
          </a:p>
          <a:p>
            <a:pPr lvl="1"/>
            <a:r>
              <a:rPr lang="en-US" dirty="0" smtClean="0"/>
              <a:t>Germans (Aryans) were the master race</a:t>
            </a:r>
          </a:p>
          <a:p>
            <a:pPr lvl="1"/>
            <a:r>
              <a:rPr lang="en-US" dirty="0" smtClean="0"/>
              <a:t>Other races (Jews, Slavs, etc.) were inferior</a:t>
            </a:r>
          </a:p>
          <a:p>
            <a:pPr lvl="1"/>
            <a:r>
              <a:rPr lang="en-US" dirty="0" smtClean="0"/>
              <a:t>Called the Treaty of Versailles an outrage and vowed to regain lost territory</a:t>
            </a:r>
          </a:p>
          <a:p>
            <a:pPr lvl="1"/>
            <a:r>
              <a:rPr lang="en-US" dirty="0" smtClean="0"/>
              <a:t>Declared Germany overcrowded and in need of lebensraum (living space) and promised to get it in Eastern Europe and Russia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8" t="6925" r="16810"/>
          <a:stretch/>
        </p:blipFill>
        <p:spPr>
          <a:xfrm>
            <a:off x="6184268" y="76200"/>
            <a:ext cx="2687784" cy="3429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25437"/>
            <a:ext cx="301672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b="1" dirty="0" smtClean="0"/>
              <a:t>Hitler Gains Power Legally (#</a:t>
            </a:r>
            <a:r>
              <a:rPr lang="en-US" b="1" dirty="0"/>
              <a:t>8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95800" y="1371600"/>
            <a:ext cx="441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Hitler left jail he revived the Nazi Party</a:t>
            </a:r>
          </a:p>
          <a:p>
            <a:r>
              <a:rPr lang="en-US" dirty="0" smtClean="0"/>
              <a:t>The Nazis were mostly ignored during Germany’s postwar recovery</a:t>
            </a:r>
          </a:p>
          <a:p>
            <a:r>
              <a:rPr lang="en-US" dirty="0" smtClean="0"/>
              <a:t>When the Great Depression hit the German economy collapsed</a:t>
            </a:r>
            <a:r>
              <a:rPr lang="en-US" dirty="0"/>
              <a:t> </a:t>
            </a:r>
            <a:r>
              <a:rPr lang="en-US" dirty="0" smtClean="0"/>
              <a:t>and civil unrest broke out</a:t>
            </a:r>
          </a:p>
          <a:p>
            <a:r>
              <a:rPr lang="en-US" dirty="0" smtClean="0"/>
              <a:t>Frightened and confused Germans looked for a strong leader to get them out of the bad economic times</a:t>
            </a:r>
          </a:p>
          <a:p>
            <a:r>
              <a:rPr lang="en-US" dirty="0" smtClean="0"/>
              <a:t>The Nazis gradually grew in power at this time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3505200" cy="5059053"/>
          </a:xfrm>
        </p:spPr>
      </p:pic>
    </p:spTree>
    <p:extLst>
      <p:ext uri="{BB962C8B-B14F-4D97-AF65-F5344CB8AC3E}">
        <p14:creationId xmlns:p14="http://schemas.microsoft.com/office/powerpoint/2010/main" val="31841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46"/>
            <a:ext cx="4419600" cy="9569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Hitler Gains Power Legally (#9)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19201"/>
            <a:ext cx="5029200" cy="27431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Nazis became the largest political party in Germany by 1932</a:t>
            </a:r>
          </a:p>
          <a:p>
            <a:r>
              <a:rPr lang="en-US" sz="2400" dirty="0" smtClean="0"/>
              <a:t>Conservative leaders thought they could control Hitler and use him for their purposes</a:t>
            </a:r>
          </a:p>
          <a:p>
            <a:r>
              <a:rPr lang="en-US" sz="2400" dirty="0" smtClean="0"/>
              <a:t>These leaders advised </a:t>
            </a:r>
            <a:r>
              <a:rPr lang="en-US" sz="2400" u="sng" dirty="0" smtClean="0"/>
              <a:t>President Paul von Hindenburg</a:t>
            </a:r>
            <a:r>
              <a:rPr lang="en-US" sz="2400" dirty="0" smtClean="0"/>
              <a:t> to name Hitler as chancellor, which he did in early 1933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1"/>
            <a:ext cx="4058236" cy="65713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4039157" cy="2909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24038" y="460365"/>
            <a:ext cx="8913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Nazi Party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6045"/>
            <a:ext cx="5334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0" y="228600"/>
            <a:ext cx="38100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Hitler as Chancellor (#10)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577462" cy="5867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810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Called for new elections hoping to win a majority in the parliament (Reichstag)</a:t>
            </a:r>
          </a:p>
          <a:p>
            <a:r>
              <a:rPr lang="en-US" u="sng" dirty="0" smtClean="0"/>
              <a:t>Reichstag fire</a:t>
            </a:r>
            <a:r>
              <a:rPr lang="en-US" dirty="0" smtClean="0"/>
              <a:t> – 6 days before the elections a fire destroyed the Reichstag building</a:t>
            </a:r>
          </a:p>
          <a:p>
            <a:r>
              <a:rPr lang="en-US" dirty="0" smtClean="0"/>
              <a:t>Hitler blamed the communists</a:t>
            </a:r>
          </a:p>
          <a:p>
            <a:r>
              <a:rPr lang="en-US" dirty="0" smtClean="0"/>
              <a:t>Fear of communism helped the Nazis gain a slim majority in the Reichstag in the 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Hitler’s Totalitarian Control (#11)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495800" cy="5791200"/>
          </a:xfrm>
        </p:spPr>
        <p:txBody>
          <a:bodyPr>
            <a:noAutofit/>
          </a:bodyPr>
          <a:lstStyle/>
          <a:p>
            <a:r>
              <a:rPr lang="en-US" dirty="0" smtClean="0"/>
              <a:t>Banned all other political parties</a:t>
            </a:r>
          </a:p>
          <a:p>
            <a:r>
              <a:rPr lang="en-US" dirty="0" smtClean="0"/>
              <a:t>Had opponents arrested and thousands murdered</a:t>
            </a:r>
          </a:p>
          <a:p>
            <a:pPr lvl="1"/>
            <a:r>
              <a:rPr lang="en-US" sz="2800" u="sng" dirty="0" smtClean="0"/>
              <a:t>SS</a:t>
            </a:r>
            <a:r>
              <a:rPr lang="en-US" sz="2800" dirty="0" smtClean="0"/>
              <a:t> – secret police loyal directly to Hitler (eventually carried out most of the war crimes associated with the Holocaust)</a:t>
            </a:r>
          </a:p>
          <a:p>
            <a:pPr lvl="1"/>
            <a:r>
              <a:rPr lang="en-US" sz="2800" u="sng" dirty="0" smtClean="0"/>
              <a:t>Gestapo</a:t>
            </a:r>
            <a:r>
              <a:rPr lang="en-US" sz="2800" dirty="0" smtClean="0"/>
              <a:t> – secret police for the Nazi Party</a:t>
            </a:r>
            <a:endParaRPr lang="en-US" sz="2800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41" y="3897745"/>
            <a:ext cx="4006074" cy="2655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45" y="1066799"/>
            <a:ext cx="4016393" cy="2673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12529"/>
            <a:ext cx="757238" cy="7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935182"/>
          </a:xfrm>
        </p:spPr>
        <p:txBody>
          <a:bodyPr/>
          <a:lstStyle/>
          <a:p>
            <a:r>
              <a:rPr lang="en-US" b="1" dirty="0" smtClean="0"/>
              <a:t>Hitler’s Totalitarian Control (#11)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2151467" cy="30815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838200"/>
            <a:ext cx="4953000" cy="3352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To shape public opinion he turned the press, radio, literature, and film into propaganda tools</a:t>
            </a:r>
          </a:p>
          <a:p>
            <a:r>
              <a:rPr lang="en-US" sz="2200" dirty="0" smtClean="0"/>
              <a:t>Censorship led to book burnings</a:t>
            </a:r>
          </a:p>
          <a:p>
            <a:r>
              <a:rPr lang="en-US" sz="2200" dirty="0" smtClean="0"/>
              <a:t>Churches were forbidden to criticize the government</a:t>
            </a:r>
          </a:p>
          <a:p>
            <a:r>
              <a:rPr lang="en-US" sz="2200" dirty="0" smtClean="0"/>
              <a:t>Schoolchildren had to join the Hitler Youth or the League of German Girls</a:t>
            </a:r>
          </a:p>
          <a:p>
            <a:r>
              <a:rPr lang="en-US" sz="2200" dirty="0" smtClean="0"/>
              <a:t>Twisted the philosophy of Friedrich Nietzsche to support his brute force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42" y="1139952"/>
            <a:ext cx="2179320" cy="3051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97" y="4623262"/>
            <a:ext cx="3810000" cy="2255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23262"/>
            <a:ext cx="1712624" cy="2234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736"/>
            <a:ext cx="1600200" cy="2259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65" y="4567524"/>
            <a:ext cx="1965435" cy="22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Nazis </a:t>
            </a:r>
            <a:r>
              <a:rPr lang="en-US" sz="3800" b="1" dirty="0"/>
              <a:t>T</a:t>
            </a:r>
            <a:r>
              <a:rPr lang="en-US" sz="3800" b="1" dirty="0" smtClean="0"/>
              <a:t>ake Command of the Economy (#12)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914401"/>
            <a:ext cx="4800600" cy="31177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Banned strikes and unions</a:t>
            </a:r>
          </a:p>
          <a:p>
            <a:r>
              <a:rPr lang="en-US" dirty="0"/>
              <a:t>Government closely regulated workers and businesses </a:t>
            </a:r>
          </a:p>
          <a:p>
            <a:r>
              <a:rPr lang="en-US" dirty="0"/>
              <a:t>Gov’t constructed factories and </a:t>
            </a:r>
            <a:r>
              <a:rPr lang="en-US" dirty="0" smtClean="0"/>
              <a:t>highways</a:t>
            </a:r>
          </a:p>
          <a:p>
            <a:r>
              <a:rPr lang="en-US" dirty="0" smtClean="0"/>
              <a:t>Number of unemployed dropped from </a:t>
            </a:r>
            <a:r>
              <a:rPr lang="en-US" dirty="0"/>
              <a:t>6 million to 1.5 million by </a:t>
            </a:r>
            <a:r>
              <a:rPr lang="en-US" dirty="0" smtClean="0"/>
              <a:t>1936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990600"/>
            <a:ext cx="4274923" cy="28518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8" t="3477" b="2379"/>
          <a:stretch/>
        </p:blipFill>
        <p:spPr>
          <a:xfrm>
            <a:off x="0" y="3838864"/>
            <a:ext cx="4340484" cy="3015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42409"/>
            <a:ext cx="3810000" cy="30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9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Nazi Hatred of Jews (#13)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381000"/>
            <a:ext cx="2701701" cy="2438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Jews were less than 1%  of the population</a:t>
            </a:r>
          </a:p>
          <a:p>
            <a:r>
              <a:rPr lang="en-US" dirty="0" smtClean="0"/>
              <a:t>Nazis used them as scapegoats for all of Germany’s problems since WWI</a:t>
            </a:r>
          </a:p>
          <a:p>
            <a:r>
              <a:rPr lang="en-US" dirty="0" smtClean="0"/>
              <a:t>Led to a wave of anti-Semitism across Germany</a:t>
            </a:r>
          </a:p>
          <a:p>
            <a:r>
              <a:rPr lang="en-US" u="sng" dirty="0" smtClean="0"/>
              <a:t>Nuremberg Laws</a:t>
            </a:r>
            <a:r>
              <a:rPr lang="en-US" dirty="0" smtClean="0"/>
              <a:t> – deprived Jews of their rights as citizens</a:t>
            </a:r>
          </a:p>
          <a:p>
            <a:r>
              <a:rPr lang="en-US" dirty="0" smtClean="0"/>
              <a:t>Violence against Jews mounted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3030"/>
          <a:stretch/>
        </p:blipFill>
        <p:spPr>
          <a:xfrm>
            <a:off x="203199" y="3009900"/>
            <a:ext cx="423025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39624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Nazi Hatred of Jews (#14)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962400" cy="4572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Kristallnacht</a:t>
            </a:r>
            <a:r>
              <a:rPr lang="en-US" dirty="0" smtClean="0"/>
              <a:t> – night of November 9, 1938 known as “The Night of the Broken Glass,” Nazi mobs attacked Jews in their homes and on the streets and destroyed thousands of Jewish-owned buildings (homes, businesses and synagogues)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4513"/>
            <a:ext cx="4438650" cy="291585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24200"/>
            <a:ext cx="4438650" cy="35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Dictators Across Europe (#15)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482"/>
          <a:stretch/>
        </p:blipFill>
        <p:spPr>
          <a:xfrm>
            <a:off x="457200" y="1600200"/>
            <a:ext cx="4088434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457200"/>
            <a:ext cx="4114800" cy="6096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Democracies:</a:t>
            </a:r>
          </a:p>
          <a:p>
            <a:pPr lvl="1"/>
            <a:r>
              <a:rPr lang="en-US" sz="2600" dirty="0" smtClean="0"/>
              <a:t>Britain, France, Scandinavian nations</a:t>
            </a:r>
          </a:p>
          <a:p>
            <a:r>
              <a:rPr lang="en-US" sz="2600" dirty="0" smtClean="0"/>
              <a:t>Dictatorships:</a:t>
            </a:r>
          </a:p>
          <a:p>
            <a:pPr lvl="1"/>
            <a:r>
              <a:rPr lang="en-US" sz="2600" dirty="0" smtClean="0"/>
              <a:t>Germany</a:t>
            </a:r>
          </a:p>
          <a:p>
            <a:pPr lvl="1"/>
            <a:r>
              <a:rPr lang="en-US" sz="2600" dirty="0" smtClean="0"/>
              <a:t>Italy</a:t>
            </a:r>
          </a:p>
          <a:p>
            <a:pPr lvl="1"/>
            <a:r>
              <a:rPr lang="en-US" sz="2600" dirty="0" smtClean="0"/>
              <a:t>USSR</a:t>
            </a:r>
          </a:p>
          <a:p>
            <a:pPr lvl="1"/>
            <a:r>
              <a:rPr lang="en-US" sz="2600" dirty="0" smtClean="0"/>
              <a:t>Hungary</a:t>
            </a:r>
          </a:p>
          <a:p>
            <a:pPr lvl="1"/>
            <a:r>
              <a:rPr lang="en-US" sz="2600" dirty="0" smtClean="0"/>
              <a:t>Poland</a:t>
            </a:r>
          </a:p>
          <a:p>
            <a:pPr lvl="1"/>
            <a:r>
              <a:rPr lang="en-US" sz="2600" dirty="0" smtClean="0"/>
              <a:t>Yugoslavia</a:t>
            </a:r>
          </a:p>
          <a:p>
            <a:pPr lvl="1"/>
            <a:r>
              <a:rPr lang="en-US" sz="2600" dirty="0" smtClean="0"/>
              <a:t>Albania</a:t>
            </a:r>
          </a:p>
          <a:p>
            <a:pPr lvl="1"/>
            <a:r>
              <a:rPr lang="en-US" sz="2600" dirty="0" smtClean="0"/>
              <a:t>Bulgaria</a:t>
            </a:r>
          </a:p>
          <a:p>
            <a:pPr lvl="1"/>
            <a:r>
              <a:rPr lang="en-US" sz="2600" dirty="0" smtClean="0"/>
              <a:t>Romania</a:t>
            </a:r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305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Fascism (#1)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1447800"/>
            <a:ext cx="43434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Fascism</a:t>
            </a:r>
            <a:r>
              <a:rPr lang="en-US" dirty="0" smtClean="0"/>
              <a:t> – new militant political movement that emphasized loyalty to the state and leader</a:t>
            </a:r>
          </a:p>
          <a:p>
            <a:r>
              <a:rPr lang="en-US" dirty="0" smtClean="0"/>
              <a:t>Fascism similar to communism in its totalitarian control of the people</a:t>
            </a:r>
          </a:p>
          <a:p>
            <a:r>
              <a:rPr lang="en-US" dirty="0" smtClean="0"/>
              <a:t>Fascist supporters were aristocrats, industrialists, war veterans, and lower middle class </a:t>
            </a:r>
          </a:p>
          <a:p>
            <a:r>
              <a:rPr lang="en-US" dirty="0" smtClean="0"/>
              <a:t>Unlike communism, fascism had no clearly defined program or theory and supports capitalism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579620" cy="4107347"/>
          </a:xfrm>
        </p:spPr>
      </p:pic>
    </p:spTree>
    <p:extLst>
      <p:ext uri="{BB962C8B-B14F-4D97-AF65-F5344CB8AC3E}">
        <p14:creationId xmlns:p14="http://schemas.microsoft.com/office/powerpoint/2010/main" val="121595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Mussolini Rises to Power in Italy (#2)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3" r="5945"/>
          <a:stretch/>
        </p:blipFill>
        <p:spPr>
          <a:xfrm>
            <a:off x="4953000" y="1524000"/>
            <a:ext cx="3734857" cy="484622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42672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Italians were bitterly disappointed by the lack of territorial gains in the Treaty of Versailles that ended World War I</a:t>
            </a:r>
          </a:p>
          <a:p>
            <a:r>
              <a:rPr lang="en-US" dirty="0" smtClean="0"/>
              <a:t>Rising inflation and unemployment contributed to unrest</a:t>
            </a:r>
          </a:p>
          <a:p>
            <a:r>
              <a:rPr lang="en-US" dirty="0" smtClean="0"/>
              <a:t>The democratic government of Italy seemed helpless to deal with the problems</a:t>
            </a:r>
          </a:p>
          <a:p>
            <a:r>
              <a:rPr lang="en-US" dirty="0" smtClean="0"/>
              <a:t>People looked to a strong leader who would take action to address the problems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3124200"/>
            <a:ext cx="986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Pick 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7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228600"/>
            <a:ext cx="42672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Mussolini Rises to Power in Italy (#2)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Benito Mussolini – a newspaperman and politician began the Fascist Party in 1919</a:t>
            </a:r>
          </a:p>
          <a:p>
            <a:r>
              <a:rPr lang="en-US" dirty="0" smtClean="0"/>
              <a:t>His black shirt supporters fought with communists on the streets</a:t>
            </a:r>
          </a:p>
          <a:p>
            <a:r>
              <a:rPr lang="en-US" dirty="0" smtClean="0"/>
              <a:t>He won the support of the middle class by playing upon their fears of a communist workers revolt</a:t>
            </a:r>
          </a:p>
          <a:p>
            <a:r>
              <a:rPr lang="en-US" dirty="0" smtClean="0"/>
              <a:t>In 1922 30,000 Fascists marched on Rome and demanded that King Victor Emmanuel III put Mussolini in charge</a:t>
            </a:r>
          </a:p>
          <a:p>
            <a:r>
              <a:rPr lang="en-US" dirty="0" smtClean="0"/>
              <a:t>Due to widespread violence and a threatened general uprising, the king puts Mussolini in charge of the government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3" y="3505200"/>
            <a:ext cx="4357458" cy="28956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43" y="457200"/>
            <a:ext cx="2077298" cy="2793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3" y="457200"/>
            <a:ext cx="2142790" cy="27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Mussolini as Leader of Italy (#3)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343266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447800"/>
            <a:ext cx="4419600" cy="4678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Became known as “Il Duce” – the leader</a:t>
            </a:r>
          </a:p>
          <a:p>
            <a:r>
              <a:rPr lang="en-US" dirty="0" smtClean="0"/>
              <a:t>Abolished democracy</a:t>
            </a:r>
          </a:p>
          <a:p>
            <a:r>
              <a:rPr lang="en-US" dirty="0" smtClean="0"/>
              <a:t>Outlawed all political parties except the Fascists</a:t>
            </a:r>
          </a:p>
          <a:p>
            <a:r>
              <a:rPr lang="en-US" dirty="0" smtClean="0"/>
              <a:t>Secret police</a:t>
            </a:r>
          </a:p>
          <a:p>
            <a:r>
              <a:rPr lang="en-US" dirty="0" smtClean="0"/>
              <a:t>Censorship and propaganda</a:t>
            </a:r>
          </a:p>
          <a:p>
            <a:r>
              <a:rPr lang="en-US" dirty="0" smtClean="0"/>
              <a:t>Outlawed strikes</a:t>
            </a:r>
          </a:p>
          <a:p>
            <a:r>
              <a:rPr lang="en-US" dirty="0" smtClean="0"/>
              <a:t>Never had total control like Hitler or Stalin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6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1" y="152400"/>
            <a:ext cx="3429000" cy="1173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Hitler Before Nazi Party (#4)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38600" y="152400"/>
            <a:ext cx="5105401" cy="655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Hitler was born in Austria in 1889, and moved to Germany when he was 3</a:t>
            </a:r>
          </a:p>
          <a:p>
            <a:r>
              <a:rPr lang="en-US" dirty="0" smtClean="0"/>
              <a:t>His family moved a lot and he was greatly affected by the death of his younger brother</a:t>
            </a:r>
          </a:p>
          <a:p>
            <a:r>
              <a:rPr lang="en-US" dirty="0" smtClean="0"/>
              <a:t>Hitler had a lot of conflict with his father (both were very strong-willed)</a:t>
            </a:r>
          </a:p>
          <a:p>
            <a:r>
              <a:rPr lang="en-US" dirty="0" smtClean="0"/>
              <a:t>Hitler struggled in school (low effort) and wanted to become an artist while his father wanted him to become a clerk in an office</a:t>
            </a:r>
          </a:p>
          <a:p>
            <a:r>
              <a:rPr lang="en-US" dirty="0" smtClean="0"/>
              <a:t>After his father died in 1903 he finished school and led the life of a painter, but was rejected by the Academy of Fine Arts in Vienna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46" b="3411"/>
          <a:stretch/>
        </p:blipFill>
        <p:spPr>
          <a:xfrm>
            <a:off x="35443" y="4157330"/>
            <a:ext cx="3886200" cy="2700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4" b="21422"/>
          <a:stretch/>
        </p:blipFill>
        <p:spPr>
          <a:xfrm>
            <a:off x="389309" y="1429690"/>
            <a:ext cx="3115891" cy="28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5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1" y="152400"/>
            <a:ext cx="3429000" cy="1173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Hitler Before Nazi Party (#4)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53" y="3875567"/>
            <a:ext cx="3859481" cy="29718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38600" y="152400"/>
            <a:ext cx="5105401" cy="6553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His mother died in 1907 and Hitler was broke and homeless </a:t>
            </a:r>
          </a:p>
          <a:p>
            <a:r>
              <a:rPr lang="en-US" dirty="0" smtClean="0"/>
              <a:t>He moved to Munich, Germany and volunteered to serve in the German Army during WWI</a:t>
            </a:r>
          </a:p>
          <a:p>
            <a:r>
              <a:rPr lang="en-US" dirty="0" smtClean="0"/>
              <a:t>He earned the Iron Cross for bravery twice during the war</a:t>
            </a:r>
          </a:p>
          <a:p>
            <a:r>
              <a:rPr lang="en-US" dirty="0" smtClean="0"/>
              <a:t>He believed the German army was not defeated on the battle field but had been stabbed in the back by politicians who signed the armistice and the Treaty of Versailles</a:t>
            </a:r>
          </a:p>
          <a:p>
            <a:r>
              <a:rPr lang="en-US" dirty="0" smtClean="0"/>
              <a:t>He stayed in the army for awhile and got involved in minor political groups when he got out (and soon joined the Nazi Party)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84"/>
          <a:stretch/>
        </p:blipFill>
        <p:spPr>
          <a:xfrm>
            <a:off x="839972" y="1447800"/>
            <a:ext cx="2124209" cy="27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8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4572000" cy="1143000"/>
          </a:xfrm>
        </p:spPr>
        <p:txBody>
          <a:bodyPr/>
          <a:lstStyle/>
          <a:p>
            <a:r>
              <a:rPr lang="en-US" b="1" dirty="0" smtClean="0"/>
              <a:t>Nazi Party (#5)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0292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Nazis were a tiny right-wing political group centered in the city of Munich </a:t>
            </a:r>
          </a:p>
          <a:p>
            <a:r>
              <a:rPr lang="en-US" dirty="0" smtClean="0"/>
              <a:t>They were named the National Socialist German Workers’ Party (Nazis for short)</a:t>
            </a:r>
          </a:p>
          <a:p>
            <a:r>
              <a:rPr lang="en-US" dirty="0" smtClean="0"/>
              <a:t>Nazis believed Germany had to overturn the Treaty of Versailles and combat communism</a:t>
            </a:r>
          </a:p>
          <a:p>
            <a:r>
              <a:rPr lang="en-US" dirty="0" smtClean="0"/>
              <a:t>They built up a private militia called the storm troopers or Brown Shirts</a:t>
            </a:r>
          </a:p>
          <a:p>
            <a:r>
              <a:rPr lang="en-US" dirty="0" smtClean="0"/>
              <a:t>They created a German brand of fascism</a:t>
            </a:r>
          </a:p>
          <a:p>
            <a:r>
              <a:rPr lang="en-US" dirty="0" smtClean="0"/>
              <a:t>Used the Swastika as their symbol</a:t>
            </a:r>
          </a:p>
          <a:p>
            <a:r>
              <a:rPr lang="en-US" dirty="0" smtClean="0"/>
              <a:t>Adolf Hitler quickly became its leader (der Fuhrer) due to his skill as an organizer and speaker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/>
          <a:stretch/>
        </p:blipFill>
        <p:spPr>
          <a:xfrm>
            <a:off x="5344054" y="3382344"/>
            <a:ext cx="3799945" cy="303325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2"/>
          <a:stretch/>
        </p:blipFill>
        <p:spPr>
          <a:xfrm>
            <a:off x="5358230" y="533400"/>
            <a:ext cx="3775137" cy="253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8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0" y="274638"/>
            <a:ext cx="4038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Nazi Attempt to Seize Power (#6)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32"/>
            <a:ext cx="4648200" cy="364883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1676400"/>
            <a:ext cx="3810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Nazis were inspired by the Fascists “March on Rome” in Italy</a:t>
            </a:r>
          </a:p>
          <a:p>
            <a:r>
              <a:rPr lang="en-US" dirty="0" smtClean="0"/>
              <a:t>They plotted to seize power in the capital city of Munich </a:t>
            </a:r>
          </a:p>
          <a:p>
            <a:r>
              <a:rPr lang="en-US" dirty="0" smtClean="0"/>
              <a:t>The attempt failed and Hitler was arrested</a:t>
            </a:r>
          </a:p>
          <a:p>
            <a:r>
              <a:rPr lang="en-US" dirty="0" smtClean="0"/>
              <a:t>He was tried for treason and sentenced to 5 years in jail (though he served less than 9 months)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" y="3738257"/>
            <a:ext cx="4800600" cy="308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4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1140</Words>
  <Application>Microsoft Office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Modern World History Chapter 15, Section 3 Unit 2, Assign. #5 “Fascism Rises in Europe”</vt:lpstr>
      <vt:lpstr>Fascism (#1)</vt:lpstr>
      <vt:lpstr>Mussolini Rises to Power in Italy (#2)</vt:lpstr>
      <vt:lpstr>Mussolini Rises to Power in Italy (#2)</vt:lpstr>
      <vt:lpstr>Mussolini as Leader of Italy (#3)</vt:lpstr>
      <vt:lpstr>Hitler Before Nazi Party (#4)</vt:lpstr>
      <vt:lpstr>Hitler Before Nazi Party (#4)</vt:lpstr>
      <vt:lpstr>Nazi Party (#5)</vt:lpstr>
      <vt:lpstr>Nazi Attempt to Seize Power (#6)</vt:lpstr>
      <vt:lpstr>Mein Kampf (#7)</vt:lpstr>
      <vt:lpstr>Hitler Gains Power Legally (#8)</vt:lpstr>
      <vt:lpstr>Hitler Gains Power Legally (#9)</vt:lpstr>
      <vt:lpstr>Hitler as Chancellor (#10)</vt:lpstr>
      <vt:lpstr>Hitler’s Totalitarian Control (#11)</vt:lpstr>
      <vt:lpstr>Hitler’s Totalitarian Control (#11)</vt:lpstr>
      <vt:lpstr>Nazis Take Command of the Economy (#12)</vt:lpstr>
      <vt:lpstr>Nazi Hatred of Jews (#13)</vt:lpstr>
      <vt:lpstr>Nazi Hatred of Jews (#14)</vt:lpstr>
      <vt:lpstr>Dictators Across Europe (#15)</vt:lpstr>
    </vt:vector>
  </TitlesOfParts>
  <Company>Waterford Union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World History Assign. #2-5 Chapter 15, Section 3 “Fascism Rises in Europe”</dc:title>
  <dc:creator>Leonard Jon</dc:creator>
  <cp:lastModifiedBy>Vogt Joseph</cp:lastModifiedBy>
  <cp:revision>23</cp:revision>
  <cp:lastPrinted>2014-02-20T21:30:17Z</cp:lastPrinted>
  <dcterms:created xsi:type="dcterms:W3CDTF">2014-02-18T18:18:54Z</dcterms:created>
  <dcterms:modified xsi:type="dcterms:W3CDTF">2015-02-25T21:14:41Z</dcterms:modified>
</cp:coreProperties>
</file>