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0" r:id="rId4"/>
    <p:sldId id="257" r:id="rId5"/>
    <p:sldId id="258" r:id="rId6"/>
    <p:sldId id="259"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216 w 5184"/>
                  <a:gd name="T3" fmla="*/ 3159 h 3159"/>
                  <a:gd name="T4" fmla="*/ 521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60 w 556"/>
                  <a:gd name="T5" fmla="*/ 3159 h 3159"/>
                  <a:gd name="T6" fmla="*/ 56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a:solidFill>
                  <a:srgbClr val="FFFFFF"/>
                </a:solidFill>
              </a:endParaRPr>
            </a:p>
          </p:txBody>
        </p:sp>
        <p:sp>
          <p:nvSpPr>
            <p:cNvPr id="7" name="Freeform 7"/>
            <p:cNvSpPr>
              <a:spLocks/>
            </p:cNvSpPr>
            <p:nvPr/>
          </p:nvSpPr>
          <p:spPr bwMode="ltGray">
            <a:xfrm>
              <a:off x="767" y="1155"/>
              <a:ext cx="252" cy="12"/>
            </a:xfrm>
            <a:custGeom>
              <a:avLst/>
              <a:gdLst>
                <a:gd name="T0" fmla="*/ 253 w 251"/>
                <a:gd name="T1" fmla="*/ 0 h 12"/>
                <a:gd name="T2" fmla="*/ 0 w 251"/>
                <a:gd name="T3" fmla="*/ 0 h 12"/>
                <a:gd name="T4" fmla="*/ 0 w 251"/>
                <a:gd name="T5" fmla="*/ 12 h 12"/>
                <a:gd name="T6" fmla="*/ 253 w 251"/>
                <a:gd name="T7" fmla="*/ 12 h 12"/>
                <a:gd name="T8" fmla="*/ 253 w 251"/>
                <a:gd name="T9" fmla="*/ 0 h 12"/>
                <a:gd name="T10" fmla="*/ 25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491 w 251"/>
                <a:gd name="T5" fmla="*/ 12 h 12"/>
                <a:gd name="T6" fmla="*/ 49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2" name="Freeform 12"/>
              <p:cNvSpPr>
                <a:spLocks/>
              </p:cNvSpPr>
              <p:nvPr/>
            </p:nvSpPr>
            <p:spPr bwMode="ltGray">
              <a:xfrm>
                <a:off x="1019" y="1155"/>
                <a:ext cx="4739" cy="12"/>
              </a:xfrm>
              <a:custGeom>
                <a:avLst/>
                <a:gdLst>
                  <a:gd name="T0" fmla="*/ 4754 w 4724"/>
                  <a:gd name="T1" fmla="*/ 0 h 12"/>
                  <a:gd name="T2" fmla="*/ 0 w 4724"/>
                  <a:gd name="T3" fmla="*/ 0 h 12"/>
                  <a:gd name="T4" fmla="*/ 0 w 4724"/>
                  <a:gd name="T5" fmla="*/ 12 h 12"/>
                  <a:gd name="T6" fmla="*/ 4754 w 4724"/>
                  <a:gd name="T7" fmla="*/ 12 h 12"/>
                  <a:gd name="T8" fmla="*/ 4754 w 4724"/>
                  <a:gd name="T9" fmla="*/ 0 h 12"/>
                  <a:gd name="T10" fmla="*/ 475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a:solidFill>
                    <a:srgbClr val="FFFFFF"/>
                  </a:solidFill>
                </a:endParaRPr>
              </a:p>
            </p:txBody>
          </p:sp>
        </p:grpSp>
      </p:grpSp>
      <p:sp>
        <p:nvSpPr>
          <p:cNvPr id="77840"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n-US" noProof="0" smtClean="0"/>
              <a:t>Click to edit Master title style</a:t>
            </a:r>
          </a:p>
        </p:txBody>
      </p:sp>
      <p:sp>
        <p:nvSpPr>
          <p:cNvPr id="77841"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en-US" noProof="0" smtClean="0"/>
              <a:t>Click to edit Master subtitle style</a:t>
            </a:r>
          </a:p>
        </p:txBody>
      </p:sp>
      <p:sp>
        <p:nvSpPr>
          <p:cNvPr id="18" name="Rectangle 18"/>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US">
              <a:solidFill>
                <a:srgbClr val="FFFFFF"/>
              </a:solidFill>
            </a:endParaRPr>
          </a:p>
        </p:txBody>
      </p:sp>
      <p:sp>
        <p:nvSpPr>
          <p:cNvPr id="20" name="Rectangle 20"/>
          <p:cNvSpPr>
            <a:spLocks noGrp="1" noChangeArrowheads="1"/>
          </p:cNvSpPr>
          <p:nvPr>
            <p:ph type="sldNum" sz="quarter" idx="12"/>
          </p:nvPr>
        </p:nvSpPr>
        <p:spPr/>
        <p:txBody>
          <a:bodyPr/>
          <a:lstStyle>
            <a:lvl1pPr>
              <a:defRPr/>
            </a:lvl1pPr>
          </a:lstStyle>
          <a:p>
            <a:pPr>
              <a:defRPr/>
            </a:pPr>
            <a:fld id="{1C9944DD-E0F0-46E9-999C-94882C15FF9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31454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C54600EC-DBFE-4FDE-9605-2AFC10FE4BB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90739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CFF2CC0E-E29A-4AA1-8D8D-CB7A3FF98A8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09360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14900" y="1981200"/>
            <a:ext cx="3695700" cy="4114800"/>
          </a:xfrm>
        </p:spPr>
        <p:txBody>
          <a:bodyPr/>
          <a:lstStyle/>
          <a:p>
            <a:pPr lvl="0"/>
            <a:endParaRPr lang="en-US" noProof="0" smtClean="0"/>
          </a:p>
        </p:txBody>
      </p:sp>
      <p:sp>
        <p:nvSpPr>
          <p:cNvPr id="5" name="Rectangle 1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D656646C-1ED2-48AA-8471-55814FC5E52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82767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066800" y="1981200"/>
            <a:ext cx="3695700" cy="4114800"/>
          </a:xfrm>
        </p:spPr>
        <p:txBody>
          <a:bodyPr/>
          <a:lstStyle/>
          <a:p>
            <a:pPr lvl="0"/>
            <a:endParaRPr lang="en-US" noProof="0" smtClean="0"/>
          </a:p>
        </p:txBody>
      </p:sp>
      <p:sp>
        <p:nvSpPr>
          <p:cNvPr id="4" name="Text Placeholder 3"/>
          <p:cNvSpPr>
            <a:spLocks noGrp="1"/>
          </p:cNvSpPr>
          <p:nvPr>
            <p:ph type="body" sz="half" idx="2"/>
          </p:nvPr>
        </p:nvSpPr>
        <p:spPr>
          <a:xfrm>
            <a:off x="49149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0FF7DACD-6F7A-47D5-A942-70E679FF6F9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774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C11476B7-9006-4BEF-9C52-0C1AF156B7D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5115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1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19"/>
          <p:cNvSpPr>
            <a:spLocks noGrp="1" noChangeArrowheads="1"/>
          </p:cNvSpPr>
          <p:nvPr>
            <p:ph type="sldNum" sz="quarter" idx="12"/>
          </p:nvPr>
        </p:nvSpPr>
        <p:spPr>
          <a:ln/>
        </p:spPr>
        <p:txBody>
          <a:bodyPr/>
          <a:lstStyle>
            <a:lvl1pPr>
              <a:defRPr/>
            </a:lvl1pPr>
          </a:lstStyle>
          <a:p>
            <a:pPr>
              <a:defRPr/>
            </a:pPr>
            <a:fld id="{29E5D2E9-BBC1-4189-8947-6F84A896BE1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952503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F0F43AF2-D277-4264-94A1-5FE665F7FE6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62220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1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19"/>
          <p:cNvSpPr>
            <a:spLocks noGrp="1" noChangeArrowheads="1"/>
          </p:cNvSpPr>
          <p:nvPr>
            <p:ph type="sldNum" sz="quarter" idx="12"/>
          </p:nvPr>
        </p:nvSpPr>
        <p:spPr>
          <a:ln/>
        </p:spPr>
        <p:txBody>
          <a:bodyPr/>
          <a:lstStyle>
            <a:lvl1pPr>
              <a:defRPr/>
            </a:lvl1pPr>
          </a:lstStyle>
          <a:p>
            <a:pPr>
              <a:defRPr/>
            </a:pPr>
            <a:fld id="{CC47C551-0BCC-491B-BFBE-2ABC34B30F3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12472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1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19"/>
          <p:cNvSpPr>
            <a:spLocks noGrp="1" noChangeArrowheads="1"/>
          </p:cNvSpPr>
          <p:nvPr>
            <p:ph type="sldNum" sz="quarter" idx="12"/>
          </p:nvPr>
        </p:nvSpPr>
        <p:spPr>
          <a:ln/>
        </p:spPr>
        <p:txBody>
          <a:bodyPr/>
          <a:lstStyle>
            <a:lvl1pPr>
              <a:defRPr/>
            </a:lvl1pPr>
          </a:lstStyle>
          <a:p>
            <a:pPr>
              <a:defRPr/>
            </a:pPr>
            <a:fld id="{25C28304-996C-40D7-AFF8-C654D4E9411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9680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1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19"/>
          <p:cNvSpPr>
            <a:spLocks noGrp="1" noChangeArrowheads="1"/>
          </p:cNvSpPr>
          <p:nvPr>
            <p:ph type="sldNum" sz="quarter" idx="12"/>
          </p:nvPr>
        </p:nvSpPr>
        <p:spPr>
          <a:ln/>
        </p:spPr>
        <p:txBody>
          <a:bodyPr/>
          <a:lstStyle>
            <a:lvl1pPr>
              <a:defRPr/>
            </a:lvl1pPr>
          </a:lstStyle>
          <a:p>
            <a:pPr>
              <a:defRPr/>
            </a:pPr>
            <a:fld id="{8DA79C43-DED0-434B-A2C7-7022F582494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05406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FC3CE842-8B0E-4AA9-B27F-17A2175F535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50852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18"/>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19"/>
          <p:cNvSpPr>
            <a:spLocks noGrp="1" noChangeArrowheads="1"/>
          </p:cNvSpPr>
          <p:nvPr>
            <p:ph type="sldNum" sz="quarter" idx="12"/>
          </p:nvPr>
        </p:nvSpPr>
        <p:spPr>
          <a:ln/>
        </p:spPr>
        <p:txBody>
          <a:bodyPr/>
          <a:lstStyle>
            <a:lvl1pPr>
              <a:defRPr/>
            </a:lvl1pPr>
          </a:lstStyle>
          <a:p>
            <a:pPr>
              <a:defRPr/>
            </a:pPr>
            <a:fld id="{D5EEEF9D-7AB1-4962-AA78-0DB020E1064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53703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216 w 5184"/>
                <a:gd name="T3" fmla="*/ 3159 h 3159"/>
                <a:gd name="T4" fmla="*/ 5216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60 w 556"/>
                <a:gd name="T5" fmla="*/ 3159 h 3159"/>
                <a:gd name="T6" fmla="*/ 56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037" name="Freeform 8"/>
              <p:cNvSpPr>
                <a:spLocks/>
              </p:cNvSpPr>
              <p:nvPr/>
            </p:nvSpPr>
            <p:spPr bwMode="ltGray">
              <a:xfrm>
                <a:off x="1019" y="1155"/>
                <a:ext cx="4739" cy="12"/>
              </a:xfrm>
              <a:custGeom>
                <a:avLst/>
                <a:gdLst>
                  <a:gd name="T0" fmla="*/ 4754 w 4724"/>
                  <a:gd name="T1" fmla="*/ 0 h 12"/>
                  <a:gd name="T2" fmla="*/ 0 w 4724"/>
                  <a:gd name="T3" fmla="*/ 0 h 12"/>
                  <a:gd name="T4" fmla="*/ 0 w 4724"/>
                  <a:gd name="T5" fmla="*/ 12 h 12"/>
                  <a:gd name="T6" fmla="*/ 4754 w 4724"/>
                  <a:gd name="T7" fmla="*/ 12 h 12"/>
                  <a:gd name="T8" fmla="*/ 4754 w 4724"/>
                  <a:gd name="T9" fmla="*/ 0 h 12"/>
                  <a:gd name="T10" fmla="*/ 475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76811"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a:solidFill>
                    <a:srgbClr val="FFFFFF"/>
                  </a:solidFill>
                </a:endParaRPr>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491 w 251"/>
                  <a:gd name="T5" fmla="*/ 12 h 12"/>
                  <a:gd name="T6" fmla="*/ 49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042" name="Freeform 13"/>
              <p:cNvSpPr>
                <a:spLocks/>
              </p:cNvSpPr>
              <p:nvPr/>
            </p:nvSpPr>
            <p:spPr bwMode="ltGray">
              <a:xfrm>
                <a:off x="767" y="1155"/>
                <a:ext cx="252" cy="12"/>
              </a:xfrm>
              <a:custGeom>
                <a:avLst/>
                <a:gdLst>
                  <a:gd name="T0" fmla="*/ 253 w 251"/>
                  <a:gd name="T1" fmla="*/ 0 h 12"/>
                  <a:gd name="T2" fmla="*/ 0 w 251"/>
                  <a:gd name="T3" fmla="*/ 0 h 12"/>
                  <a:gd name="T4" fmla="*/ 0 w 251"/>
                  <a:gd name="T5" fmla="*/ 12 h 12"/>
                  <a:gd name="T6" fmla="*/ 253 w 251"/>
                  <a:gd name="T7" fmla="*/ 12 h 12"/>
                  <a:gd name="T8" fmla="*/ 253 w 251"/>
                  <a:gd name="T9" fmla="*/ 0 h 12"/>
                  <a:gd name="T10" fmla="*/ 25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76814"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defRPr/>
                </a:pPr>
                <a:endParaRPr lang="en-US">
                  <a:solidFill>
                    <a:srgbClr val="FFFFFF"/>
                  </a:solidFill>
                </a:endParaRPr>
              </a:p>
            </p:txBody>
          </p:sp>
        </p:grpSp>
      </p:grpSp>
      <p:sp>
        <p:nvSpPr>
          <p:cNvPr id="76815"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16"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817"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charset="0"/>
              </a:defRPr>
            </a:lvl1pPr>
          </a:lstStyle>
          <a:p>
            <a:pPr fontAlgn="base">
              <a:spcBef>
                <a:spcPct val="0"/>
              </a:spcBef>
              <a:spcAft>
                <a:spcPct val="0"/>
              </a:spcAft>
              <a:defRPr/>
            </a:pPr>
            <a:endParaRPr lang="en-US">
              <a:solidFill>
                <a:srgbClr val="FFFFFF"/>
              </a:solidFill>
            </a:endParaRPr>
          </a:p>
        </p:txBody>
      </p:sp>
      <p:sp>
        <p:nvSpPr>
          <p:cNvPr id="76818"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charset="0"/>
              </a:defRPr>
            </a:lvl1pPr>
          </a:lstStyle>
          <a:p>
            <a:pPr fontAlgn="base">
              <a:spcBef>
                <a:spcPct val="0"/>
              </a:spcBef>
              <a:spcAft>
                <a:spcPct val="0"/>
              </a:spcAft>
              <a:defRPr/>
            </a:pPr>
            <a:endParaRPr lang="en-US">
              <a:solidFill>
                <a:srgbClr val="FFFFFF"/>
              </a:solidFill>
            </a:endParaRPr>
          </a:p>
        </p:txBody>
      </p:sp>
      <p:sp>
        <p:nvSpPr>
          <p:cNvPr id="76819"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Tahoma" charset="0"/>
              </a:defRPr>
            </a:lvl1pPr>
          </a:lstStyle>
          <a:p>
            <a:pPr fontAlgn="base">
              <a:spcBef>
                <a:spcPct val="0"/>
              </a:spcBef>
              <a:spcAft>
                <a:spcPct val="0"/>
              </a:spcAft>
              <a:defRPr/>
            </a:pPr>
            <a:fld id="{9E409930-0AC5-4998-A835-C67AEA640F01}"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2592672068"/>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Chapter 27 Section 2</a:t>
            </a:r>
            <a:endParaRPr lang="en-US" dirty="0"/>
          </a:p>
        </p:txBody>
      </p:sp>
      <p:sp>
        <p:nvSpPr>
          <p:cNvPr id="3" name="Subtitle 2"/>
          <p:cNvSpPr>
            <a:spLocks noGrp="1"/>
          </p:cNvSpPr>
          <p:nvPr>
            <p:ph type="subTitle" sz="quarter" idx="1"/>
          </p:nvPr>
        </p:nvSpPr>
        <p:spPr/>
        <p:txBody>
          <a:bodyPr/>
          <a:lstStyle/>
          <a:p>
            <a:r>
              <a:rPr lang="en-US" dirty="0" smtClean="0"/>
              <a:t>The Red Scare</a:t>
            </a:r>
            <a:endParaRPr lang="en-US" dirty="0"/>
          </a:p>
        </p:txBody>
      </p:sp>
    </p:spTree>
    <p:extLst>
      <p:ext uri="{BB962C8B-B14F-4D97-AF65-F5344CB8AC3E}">
        <p14:creationId xmlns:p14="http://schemas.microsoft.com/office/powerpoint/2010/main" val="1625111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Red Scare</a:t>
            </a:r>
            <a:endParaRPr lang="en-US" dirty="0"/>
          </a:p>
        </p:txBody>
      </p:sp>
      <p:sp>
        <p:nvSpPr>
          <p:cNvPr id="3" name="Content Placeholder 2"/>
          <p:cNvSpPr>
            <a:spLocks noGrp="1"/>
          </p:cNvSpPr>
          <p:nvPr>
            <p:ph idx="1"/>
          </p:nvPr>
        </p:nvSpPr>
        <p:spPr>
          <a:xfrm>
            <a:off x="762000" y="1600200"/>
            <a:ext cx="7543800" cy="4114800"/>
          </a:xfrm>
        </p:spPr>
        <p:txBody>
          <a:bodyPr/>
          <a:lstStyle/>
          <a:p>
            <a:r>
              <a:rPr lang="en-US" sz="2800" dirty="0" smtClean="0"/>
              <a:t>The Red Scare: A fear of Communist infiltration in America</a:t>
            </a:r>
          </a:p>
          <a:p>
            <a:r>
              <a:rPr lang="en-US" sz="2800" dirty="0" smtClean="0"/>
              <a:t>U.S. officials feared communist elements were everywhere in America</a:t>
            </a:r>
          </a:p>
          <a:p>
            <a:r>
              <a:rPr lang="en-US" sz="2800" dirty="0" smtClean="0"/>
              <a:t>HUAC: House Un-American Activities Committee. Launched hearings to expose Communist influence in Hollywood, especially the movie industry</a:t>
            </a:r>
          </a:p>
          <a:p>
            <a:r>
              <a:rPr lang="en-US" sz="2800" dirty="0" smtClean="0"/>
              <a:t>Contributing factors: Chinese Communist Revolution, 1949; Soviets getting atomic weaponry, 1949.</a:t>
            </a:r>
            <a:endParaRPr lang="en-US" sz="2800" dirty="0"/>
          </a:p>
        </p:txBody>
      </p:sp>
    </p:spTree>
    <p:extLst>
      <p:ext uri="{BB962C8B-B14F-4D97-AF65-F5344CB8AC3E}">
        <p14:creationId xmlns:p14="http://schemas.microsoft.com/office/powerpoint/2010/main" val="462368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arn(inVertical)">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7" name="Rectangle 37"/>
          <p:cNvSpPr>
            <a:spLocks noGrp="1" noChangeArrowheads="1"/>
          </p:cNvSpPr>
          <p:nvPr>
            <p:ph type="title"/>
          </p:nvPr>
        </p:nvSpPr>
        <p:spPr/>
        <p:txBody>
          <a:bodyPr/>
          <a:lstStyle/>
          <a:p>
            <a:pPr eaLnBrk="1" hangingPunct="1">
              <a:defRPr/>
            </a:pPr>
            <a:r>
              <a:rPr lang="en-US" smtClean="0"/>
              <a:t>Julius and Ethel Rosenberg</a:t>
            </a:r>
          </a:p>
        </p:txBody>
      </p:sp>
      <p:sp>
        <p:nvSpPr>
          <p:cNvPr id="5158" name="Rectangle 38"/>
          <p:cNvSpPr>
            <a:spLocks noGrp="1" noChangeArrowheads="1"/>
          </p:cNvSpPr>
          <p:nvPr>
            <p:ph type="body" sz="half" idx="1"/>
          </p:nvPr>
        </p:nvSpPr>
        <p:spPr>
          <a:xfrm>
            <a:off x="1066800" y="1981200"/>
            <a:ext cx="3700463" cy="4114800"/>
          </a:xfrm>
        </p:spPr>
        <p:txBody>
          <a:bodyPr/>
          <a:lstStyle/>
          <a:p>
            <a:pPr eaLnBrk="1" hangingPunct="1">
              <a:defRPr/>
            </a:pPr>
            <a:r>
              <a:rPr lang="en-US" sz="2800" dirty="0" smtClean="0"/>
              <a:t>Accused of passing atomic secrets to the Russians in 1951</a:t>
            </a:r>
          </a:p>
          <a:p>
            <a:pPr eaLnBrk="1" hangingPunct="1">
              <a:defRPr/>
            </a:pPr>
            <a:r>
              <a:rPr lang="en-US" sz="2800" dirty="0" smtClean="0"/>
              <a:t>Members of American Communist Party</a:t>
            </a:r>
          </a:p>
          <a:p>
            <a:pPr eaLnBrk="1" hangingPunct="1">
              <a:defRPr/>
            </a:pPr>
            <a:r>
              <a:rPr lang="en-US" sz="2800" dirty="0" smtClean="0"/>
              <a:t>Executed in 1953 for Espionage (spying)</a:t>
            </a:r>
          </a:p>
          <a:p>
            <a:pPr lvl="1" eaLnBrk="1" hangingPunct="1">
              <a:buFontTx/>
              <a:buNone/>
              <a:defRPr/>
            </a:pPr>
            <a:endParaRPr lang="en-US" sz="2400" dirty="0" smtClean="0"/>
          </a:p>
          <a:p>
            <a:pPr eaLnBrk="1" hangingPunct="1">
              <a:defRPr/>
            </a:pPr>
            <a:endParaRPr lang="en-US" sz="2800" dirty="0" smtClean="0"/>
          </a:p>
        </p:txBody>
      </p:sp>
      <p:pic>
        <p:nvPicPr>
          <p:cNvPr id="16388" name="Picture 40" descr="Rosenberg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29200" y="1676400"/>
            <a:ext cx="3394075" cy="472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7076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58">
                                            <p:txEl>
                                              <p:pRg st="0" end="0"/>
                                            </p:txEl>
                                          </p:spTgt>
                                        </p:tgtEl>
                                        <p:attrNameLst>
                                          <p:attrName>style.visibility</p:attrName>
                                        </p:attrNameLst>
                                      </p:cBhvr>
                                      <p:to>
                                        <p:strVal val="visible"/>
                                      </p:to>
                                    </p:set>
                                    <p:animEffect transition="in" filter="fade">
                                      <p:cBhvr>
                                        <p:cTn id="7" dur="500"/>
                                        <p:tgtEl>
                                          <p:spTgt spid="5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58">
                                            <p:txEl>
                                              <p:pRg st="1" end="1"/>
                                            </p:txEl>
                                          </p:spTgt>
                                        </p:tgtEl>
                                        <p:attrNameLst>
                                          <p:attrName>style.visibility</p:attrName>
                                        </p:attrNameLst>
                                      </p:cBhvr>
                                      <p:to>
                                        <p:strVal val="visible"/>
                                      </p:to>
                                    </p:set>
                                    <p:animEffect transition="in" filter="fade">
                                      <p:cBhvr>
                                        <p:cTn id="12" dur="500"/>
                                        <p:tgtEl>
                                          <p:spTgt spid="5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5158">
                                            <p:txEl>
                                              <p:pRg st="2" end="2"/>
                                            </p:txEl>
                                          </p:spTgt>
                                        </p:tgtEl>
                                        <p:attrNameLst>
                                          <p:attrName>style.visibility</p:attrName>
                                        </p:attrNameLst>
                                      </p:cBhvr>
                                      <p:to>
                                        <p:strVal val="visible"/>
                                      </p:to>
                                    </p:set>
                                    <p:animEffect transition="in" filter="fade">
                                      <p:cBhvr>
                                        <p:cTn id="17" dur="1000"/>
                                        <p:tgtEl>
                                          <p:spTgt spid="5158">
                                            <p:txEl>
                                              <p:pRg st="2" end="2"/>
                                            </p:txEl>
                                          </p:spTgt>
                                        </p:tgtEl>
                                      </p:cBhvr>
                                    </p:animEffect>
                                    <p:anim calcmode="lin" valueType="num">
                                      <p:cBhvr>
                                        <p:cTn id="18" dur="1000" fill="hold"/>
                                        <p:tgtEl>
                                          <p:spTgt spid="515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15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pPr eaLnBrk="1" hangingPunct="1">
              <a:defRPr/>
            </a:pPr>
            <a:r>
              <a:rPr lang="en-US" smtClean="0"/>
              <a:t>Joseph McCarthy</a:t>
            </a:r>
          </a:p>
        </p:txBody>
      </p:sp>
      <p:sp>
        <p:nvSpPr>
          <p:cNvPr id="89094" name="Rectangle 6"/>
          <p:cNvSpPr>
            <a:spLocks noGrp="1" noChangeArrowheads="1"/>
          </p:cNvSpPr>
          <p:nvPr>
            <p:ph type="body" sz="half" idx="2"/>
          </p:nvPr>
        </p:nvSpPr>
        <p:spPr/>
        <p:txBody>
          <a:bodyPr/>
          <a:lstStyle/>
          <a:p>
            <a:pPr eaLnBrk="1" hangingPunct="1">
              <a:defRPr/>
            </a:pPr>
            <a:r>
              <a:rPr lang="en-US" sz="2800" dirty="0" smtClean="0"/>
              <a:t>Republican senator from Wisconsin</a:t>
            </a:r>
          </a:p>
          <a:p>
            <a:pPr eaLnBrk="1" hangingPunct="1">
              <a:defRPr/>
            </a:pPr>
            <a:r>
              <a:rPr lang="en-US" sz="2800" dirty="0" smtClean="0"/>
              <a:t>Accused hundreds of people as being Communists (especially in U.S. State Department)</a:t>
            </a:r>
          </a:p>
          <a:p>
            <a:pPr eaLnBrk="1" hangingPunct="1">
              <a:defRPr/>
            </a:pPr>
            <a:endParaRPr lang="en-US" sz="2800" dirty="0" smtClean="0"/>
          </a:p>
        </p:txBody>
      </p:sp>
      <p:pic>
        <p:nvPicPr>
          <p:cNvPr id="13316" name="Picture 8" descr="mccarthy"/>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990600" y="2286000"/>
            <a:ext cx="3733800" cy="37211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6597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9094">
                                            <p:txEl>
                                              <p:pRg st="0" end="0"/>
                                            </p:txEl>
                                          </p:spTgt>
                                        </p:tgtEl>
                                        <p:attrNameLst>
                                          <p:attrName>style.visibility</p:attrName>
                                        </p:attrNameLst>
                                      </p:cBhvr>
                                      <p:to>
                                        <p:strVal val="visible"/>
                                      </p:to>
                                    </p:set>
                                    <p:animEffect transition="in" filter="blinds(horizontal)">
                                      <p:cBhvr>
                                        <p:cTn id="7" dur="500"/>
                                        <p:tgtEl>
                                          <p:spTgt spid="890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9094">
                                            <p:txEl>
                                              <p:pRg st="1" end="1"/>
                                            </p:txEl>
                                          </p:spTgt>
                                        </p:tgtEl>
                                        <p:attrNameLst>
                                          <p:attrName>style.visibility</p:attrName>
                                        </p:attrNameLst>
                                      </p:cBhvr>
                                      <p:to>
                                        <p:strVal val="visible"/>
                                      </p:to>
                                    </p:set>
                                    <p:animEffect transition="in" filter="blinds(horizontal)">
                                      <p:cBhvr>
                                        <p:cTn id="12" dur="500"/>
                                        <p:tgtEl>
                                          <p:spTgt spid="8909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defRPr/>
            </a:pPr>
            <a:r>
              <a:rPr lang="en-US" smtClean="0"/>
              <a:t>Joseph McCarthy</a:t>
            </a:r>
          </a:p>
        </p:txBody>
      </p:sp>
      <p:sp>
        <p:nvSpPr>
          <p:cNvPr id="91139" name="Rectangle 3"/>
          <p:cNvSpPr>
            <a:spLocks noGrp="1" noChangeArrowheads="1"/>
          </p:cNvSpPr>
          <p:nvPr>
            <p:ph type="body" idx="1"/>
          </p:nvPr>
        </p:nvSpPr>
        <p:spPr/>
        <p:txBody>
          <a:bodyPr/>
          <a:lstStyle/>
          <a:p>
            <a:pPr eaLnBrk="1" hangingPunct="1">
              <a:defRPr/>
            </a:pPr>
            <a:r>
              <a:rPr lang="en-US" smtClean="0"/>
              <a:t>"I have here in my hand a list of 205 names that were known to the Secretary of State as being members of the Communist Party and who, nevertheless, are still working and shaping policy in the State Department." </a:t>
            </a:r>
          </a:p>
        </p:txBody>
      </p:sp>
    </p:spTree>
    <p:extLst>
      <p:ext uri="{BB962C8B-B14F-4D97-AF65-F5344CB8AC3E}">
        <p14:creationId xmlns:p14="http://schemas.microsoft.com/office/powerpoint/2010/main" val="2993169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Grp="1" noChangeArrowheads="1"/>
          </p:cNvSpPr>
          <p:nvPr>
            <p:ph type="title"/>
          </p:nvPr>
        </p:nvSpPr>
        <p:spPr/>
        <p:txBody>
          <a:bodyPr/>
          <a:lstStyle/>
          <a:p>
            <a:pPr eaLnBrk="1" hangingPunct="1">
              <a:defRPr/>
            </a:pPr>
            <a:r>
              <a:rPr lang="en-US" smtClean="0"/>
              <a:t>McCarthyism</a:t>
            </a:r>
          </a:p>
        </p:txBody>
      </p:sp>
      <p:sp>
        <p:nvSpPr>
          <p:cNvPr id="92165" name="Rectangle 5"/>
          <p:cNvSpPr>
            <a:spLocks noGrp="1" noChangeArrowheads="1"/>
          </p:cNvSpPr>
          <p:nvPr>
            <p:ph type="body" sz="half" idx="1"/>
          </p:nvPr>
        </p:nvSpPr>
        <p:spPr/>
        <p:txBody>
          <a:bodyPr/>
          <a:lstStyle/>
          <a:p>
            <a:pPr eaLnBrk="1" hangingPunct="1">
              <a:lnSpc>
                <a:spcPct val="80000"/>
              </a:lnSpc>
              <a:defRPr/>
            </a:pPr>
            <a:r>
              <a:rPr lang="en-US" sz="2400" smtClean="0"/>
              <a:t>Reckless charges against innocent citizens</a:t>
            </a:r>
          </a:p>
          <a:p>
            <a:pPr eaLnBrk="1" hangingPunct="1">
              <a:lnSpc>
                <a:spcPct val="80000"/>
              </a:lnSpc>
              <a:defRPr/>
            </a:pPr>
            <a:r>
              <a:rPr lang="en-US" sz="2400" smtClean="0"/>
              <a:t>Never backed up his claims – just accused</a:t>
            </a:r>
          </a:p>
          <a:p>
            <a:pPr eaLnBrk="1" hangingPunct="1">
              <a:lnSpc>
                <a:spcPct val="80000"/>
              </a:lnSpc>
              <a:defRPr/>
            </a:pPr>
            <a:r>
              <a:rPr lang="en-US" sz="2400" smtClean="0"/>
              <a:t>Nationally televised Army-McCarthy hearings (Attacks U.S. Army of “coddling Commies”</a:t>
            </a:r>
          </a:p>
          <a:p>
            <a:pPr lvl="1" eaLnBrk="1" hangingPunct="1">
              <a:lnSpc>
                <a:spcPct val="80000"/>
              </a:lnSpc>
              <a:defRPr/>
            </a:pPr>
            <a:r>
              <a:rPr lang="en-US" sz="2000" smtClean="0"/>
              <a:t>McCarthy forced to ‘name-names’ on live TV</a:t>
            </a:r>
          </a:p>
          <a:p>
            <a:pPr lvl="1" eaLnBrk="1" hangingPunct="1">
              <a:lnSpc>
                <a:spcPct val="80000"/>
              </a:lnSpc>
              <a:defRPr/>
            </a:pPr>
            <a:r>
              <a:rPr lang="en-US" sz="2000" smtClean="0"/>
              <a:t>Unable to do so</a:t>
            </a:r>
          </a:p>
        </p:txBody>
      </p:sp>
      <p:pic>
        <p:nvPicPr>
          <p:cNvPr id="15364" name="Picture 8" descr="McCarthy"/>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953000" y="2514600"/>
            <a:ext cx="3924300" cy="29718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739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65">
                                            <p:txEl>
                                              <p:pRg st="0" end="0"/>
                                            </p:txEl>
                                          </p:spTgt>
                                        </p:tgtEl>
                                        <p:attrNameLst>
                                          <p:attrName>style.visibility</p:attrName>
                                        </p:attrNameLst>
                                      </p:cBhvr>
                                      <p:to>
                                        <p:strVal val="visible"/>
                                      </p:to>
                                    </p:set>
                                    <p:animEffect transition="in" filter="blinds(horizontal)">
                                      <p:cBhvr>
                                        <p:cTn id="7" dur="500"/>
                                        <p:tgtEl>
                                          <p:spTgt spid="921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2165">
                                            <p:txEl>
                                              <p:pRg st="1" end="1"/>
                                            </p:txEl>
                                          </p:spTgt>
                                        </p:tgtEl>
                                        <p:attrNameLst>
                                          <p:attrName>style.visibility</p:attrName>
                                        </p:attrNameLst>
                                      </p:cBhvr>
                                      <p:to>
                                        <p:strVal val="visible"/>
                                      </p:to>
                                    </p:set>
                                    <p:animEffect transition="in" filter="blinds(horizontal)">
                                      <p:cBhvr>
                                        <p:cTn id="12" dur="500"/>
                                        <p:tgtEl>
                                          <p:spTgt spid="9216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2165">
                                            <p:txEl>
                                              <p:pRg st="2" end="2"/>
                                            </p:txEl>
                                          </p:spTgt>
                                        </p:tgtEl>
                                        <p:attrNameLst>
                                          <p:attrName>style.visibility</p:attrName>
                                        </p:attrNameLst>
                                      </p:cBhvr>
                                      <p:to>
                                        <p:strVal val="visible"/>
                                      </p:to>
                                    </p:set>
                                    <p:animEffect transition="in" filter="blinds(horizontal)">
                                      <p:cBhvr>
                                        <p:cTn id="17" dur="500"/>
                                        <p:tgtEl>
                                          <p:spTgt spid="9216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2165">
                                            <p:txEl>
                                              <p:pRg st="3" end="3"/>
                                            </p:txEl>
                                          </p:spTgt>
                                        </p:tgtEl>
                                        <p:attrNameLst>
                                          <p:attrName>style.visibility</p:attrName>
                                        </p:attrNameLst>
                                      </p:cBhvr>
                                      <p:to>
                                        <p:strVal val="visible"/>
                                      </p:to>
                                    </p:set>
                                    <p:animEffect transition="in" filter="blinds(horizontal)">
                                      <p:cBhvr>
                                        <p:cTn id="22" dur="500"/>
                                        <p:tgtEl>
                                          <p:spTgt spid="9216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92165">
                                            <p:txEl>
                                              <p:pRg st="4" end="4"/>
                                            </p:txEl>
                                          </p:spTgt>
                                        </p:tgtEl>
                                        <p:attrNameLst>
                                          <p:attrName>style.visibility</p:attrName>
                                        </p:attrNameLst>
                                      </p:cBhvr>
                                      <p:to>
                                        <p:strVal val="visible"/>
                                      </p:to>
                                    </p:set>
                                    <p:animEffect transition="in" filter="blinds(horizontal)">
                                      <p:cBhvr>
                                        <p:cTn id="27" dur="500"/>
                                        <p:tgtEl>
                                          <p:spTgt spid="9216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Arms Race</a:t>
            </a:r>
            <a:endParaRPr lang="en-US" dirty="0"/>
          </a:p>
        </p:txBody>
      </p:sp>
      <p:sp>
        <p:nvSpPr>
          <p:cNvPr id="3" name="Text Placeholder 2"/>
          <p:cNvSpPr>
            <a:spLocks noGrp="1"/>
          </p:cNvSpPr>
          <p:nvPr>
            <p:ph type="body" sz="half" idx="1"/>
          </p:nvPr>
        </p:nvSpPr>
        <p:spPr/>
        <p:txBody>
          <a:bodyPr/>
          <a:lstStyle/>
          <a:p>
            <a:r>
              <a:rPr lang="en-US" sz="2400" dirty="0" smtClean="0"/>
              <a:t>The competition between the US and Soviet Union over the build-up of nuclear weapons</a:t>
            </a:r>
          </a:p>
          <a:p>
            <a:r>
              <a:rPr lang="en-US" sz="2400" dirty="0" smtClean="0"/>
              <a:t>Included testing of the </a:t>
            </a:r>
            <a:r>
              <a:rPr lang="en-US" sz="2400" u="sng" dirty="0" smtClean="0"/>
              <a:t>Hydrogen Bomb</a:t>
            </a:r>
            <a:endParaRPr lang="en-US" sz="2400" u="sng" dirty="0"/>
          </a:p>
          <a:p>
            <a:r>
              <a:rPr lang="en-US" sz="2400" dirty="0" smtClean="0"/>
              <a:t>American reaction:</a:t>
            </a:r>
          </a:p>
          <a:p>
            <a:pPr lvl="1"/>
            <a:r>
              <a:rPr lang="en-US" sz="1800" dirty="0" smtClean="0"/>
              <a:t>Students conduct “Duck and Cover” drills</a:t>
            </a:r>
          </a:p>
          <a:p>
            <a:pPr lvl="1"/>
            <a:r>
              <a:rPr lang="en-US" sz="1800" dirty="0" smtClean="0"/>
              <a:t>Home built with bomb shelters</a:t>
            </a:r>
            <a:endParaRPr lang="en-US" sz="1800" dirty="0"/>
          </a:p>
        </p:txBody>
      </p:sp>
      <p:sp>
        <p:nvSpPr>
          <p:cNvPr id="4" name="ClipArt Placeholder 3"/>
          <p:cNvSpPr>
            <a:spLocks noGrp="1"/>
          </p:cNvSpPr>
          <p:nvPr>
            <p:ph type="clipArt" sz="half" idx="2"/>
          </p:nvPr>
        </p:nvSpPr>
        <p:spPr/>
      </p:sp>
      <p:pic>
        <p:nvPicPr>
          <p:cNvPr id="1026" name="Picture 2" descr="http://www.gilmerfreepress.net/images/uploads/hydrogen-bomb.jpg"/>
          <p:cNvPicPr>
            <a:picLocks noChangeAspect="1" noChangeArrowheads="1"/>
          </p:cNvPicPr>
          <p:nvPr/>
        </p:nvPicPr>
        <p:blipFill rotWithShape="1">
          <a:blip r:embed="rId2">
            <a:extLst>
              <a:ext uri="{28A0092B-C50C-407E-A947-70E740481C1C}">
                <a14:useLocalDpi xmlns:a14="http://schemas.microsoft.com/office/drawing/2010/main" val="0"/>
              </a:ext>
            </a:extLst>
          </a:blip>
          <a:srcRect l="5410" t="7143" r="4926" b="10714"/>
          <a:stretch/>
        </p:blipFill>
        <p:spPr bwMode="auto">
          <a:xfrm>
            <a:off x="4811485" y="2209800"/>
            <a:ext cx="3733329"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83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Space Race</a:t>
            </a:r>
            <a:endParaRPr lang="en-US" dirty="0"/>
          </a:p>
        </p:txBody>
      </p:sp>
      <p:sp>
        <p:nvSpPr>
          <p:cNvPr id="3" name="Text Placeholder 2"/>
          <p:cNvSpPr>
            <a:spLocks noGrp="1"/>
          </p:cNvSpPr>
          <p:nvPr>
            <p:ph type="body" sz="half" idx="1"/>
          </p:nvPr>
        </p:nvSpPr>
        <p:spPr/>
        <p:txBody>
          <a:bodyPr/>
          <a:lstStyle/>
          <a:p>
            <a:r>
              <a:rPr lang="en-US" sz="2800" dirty="0" smtClean="0"/>
              <a:t>Begun in 1957 when Soviets launched first artificial satellite </a:t>
            </a:r>
            <a:r>
              <a:rPr lang="en-US" sz="2800" dirty="0" smtClean="0"/>
              <a:t>– Sputnik</a:t>
            </a:r>
          </a:p>
          <a:p>
            <a:r>
              <a:rPr lang="en-US" sz="2800" dirty="0" smtClean="0"/>
              <a:t>If Soviets could launch a satellite, they could launch missiles to reach the US</a:t>
            </a:r>
            <a:endParaRPr lang="en-US" sz="2800" dirty="0"/>
          </a:p>
        </p:txBody>
      </p:sp>
      <p:sp>
        <p:nvSpPr>
          <p:cNvPr id="4" name="ClipArt Placeholder 3"/>
          <p:cNvSpPr>
            <a:spLocks noGrp="1"/>
          </p:cNvSpPr>
          <p:nvPr>
            <p:ph type="clipArt" sz="half" idx="2"/>
          </p:nvPr>
        </p:nvSpPr>
        <p:spPr/>
      </p:sp>
      <p:pic>
        <p:nvPicPr>
          <p:cNvPr id="2050" name="Picture 2" descr="http://www.bisbos.com/rocketscience/spacecraft/sputnik/images/Sputnik-2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943101"/>
            <a:ext cx="3616207"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54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Brinksmanship</a:t>
            </a:r>
            <a:endParaRPr lang="en-US" dirty="0"/>
          </a:p>
        </p:txBody>
      </p:sp>
      <p:sp>
        <p:nvSpPr>
          <p:cNvPr id="3" name="Text Placeholder 2"/>
          <p:cNvSpPr>
            <a:spLocks noGrp="1"/>
          </p:cNvSpPr>
          <p:nvPr>
            <p:ph idx="1"/>
          </p:nvPr>
        </p:nvSpPr>
        <p:spPr/>
        <p:txBody>
          <a:bodyPr/>
          <a:lstStyle/>
          <a:p>
            <a:r>
              <a:rPr lang="en-US" dirty="0" smtClean="0"/>
              <a:t>Pres. Eisenhower’s modification of Truman’s containment policy</a:t>
            </a:r>
          </a:p>
          <a:p>
            <a:r>
              <a:rPr lang="en-US" dirty="0" smtClean="0"/>
              <a:t>Idea to go to the “brink” of war to oppose communism</a:t>
            </a:r>
            <a:endParaRPr lang="en-US" dirty="0"/>
          </a:p>
        </p:txBody>
      </p:sp>
    </p:spTree>
    <p:extLst>
      <p:ext uri="{BB962C8B-B14F-4D97-AF65-F5344CB8AC3E}">
        <p14:creationId xmlns:p14="http://schemas.microsoft.com/office/powerpoint/2010/main" val="208539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585</TotalTime>
  <Words>291</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Shimmer</vt:lpstr>
      <vt:lpstr>Chapter 27 Section 2</vt:lpstr>
      <vt:lpstr>The Red Scare</vt:lpstr>
      <vt:lpstr>Julius and Ethel Rosenberg</vt:lpstr>
      <vt:lpstr>Joseph McCarthy</vt:lpstr>
      <vt:lpstr>Joseph McCarthy</vt:lpstr>
      <vt:lpstr>McCarthyism</vt:lpstr>
      <vt:lpstr>The Arms Race</vt:lpstr>
      <vt:lpstr>The Space Race</vt:lpstr>
      <vt:lpstr>Brinksmanship</vt:lpstr>
    </vt:vector>
  </TitlesOfParts>
  <Company>Waterford Union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27 Section 2</dc:title>
  <dc:creator>Belot Brian</dc:creator>
  <cp:lastModifiedBy>Belot Brian</cp:lastModifiedBy>
  <cp:revision>9</cp:revision>
  <dcterms:created xsi:type="dcterms:W3CDTF">2012-04-02T13:43:30Z</dcterms:created>
  <dcterms:modified xsi:type="dcterms:W3CDTF">2012-04-03T20:26:17Z</dcterms:modified>
</cp:coreProperties>
</file>